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9"/>
  </p:notesMasterIdLst>
  <p:sldIdLst>
    <p:sldId id="256" r:id="rId5"/>
    <p:sldId id="264" r:id="rId6"/>
    <p:sldId id="261" r:id="rId7"/>
    <p:sldId id="267" r:id="rId8"/>
    <p:sldId id="269" r:id="rId9"/>
    <p:sldId id="262" r:id="rId10"/>
    <p:sldId id="263" r:id="rId11"/>
    <p:sldId id="273" r:id="rId12"/>
    <p:sldId id="270" r:id="rId13"/>
    <p:sldId id="265" r:id="rId14"/>
    <p:sldId id="266" r:id="rId15"/>
    <p:sldId id="268" r:id="rId16"/>
    <p:sldId id="271" r:id="rId17"/>
    <p:sldId id="274" r:id="rId18"/>
  </p:sldIdLst>
  <p:sldSz cx="18288000" cy="10287000"/>
  <p:notesSz cx="6858000" cy="9144000"/>
  <p:embeddedFontLst>
    <p:embeddedFont>
      <p:font typeface="Anton" pitchFamily="2" charset="77"/>
      <p:regular r:id="rId20"/>
    </p:embeddedFont>
    <p:embeddedFont>
      <p:font typeface="Open Sans"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29" roundtripDataSignature="AMtx7mgIdPrvXFrPl3gZCdsC4g4j/M0Sw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B71930-5286-8E03-8508-0066C707EDDF}" name="Project Manager FON MDM Mexico" initials="PM" userId="S::projectmanager.fon.mex@medecinsdumonde.net::eb485bb4-4f1f-40f8-b01e-39a48f02efc4" providerId="AD"/>
  <p188:author id="{5C7AAF37-DC01-5DB9-C716-B5BCA4DFC0BD}" name="Danica Djeric" initials="DD" userId="S::danica.djeric@medecinsdumonde.net::5aee99b5-863e-4b8f-acef-17b5f1b68b5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013A0"/>
    <a:srgbClr val="D300BF"/>
    <a:srgbClr val="80E9D8"/>
    <a:srgbClr val="1D1A55"/>
    <a:srgbClr val="FFFFFF"/>
    <a:srgbClr val="00AF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EA3750-0BE4-4501-AE0D-F7D26A964808}" v="4589" dt="2025-09-24T13:48:52.057"/>
    <p1510:client id="{6401EECA-E0A9-9027-CC71-54EB1E21EFDC}" v="6897" dt="2025-09-24T08:48:22.422"/>
    <p1510:client id="{A876E07F-5B33-A1CD-EC3E-361621897ACC}" v="526" dt="2025-09-24T08:59:14.983"/>
    <p1510:client id="{BB31275A-B3A8-70D4-6AA5-A01C21F691A0}" v="1537" dt="2025-09-23T15:57:49.476"/>
    <p1510:client id="{CF357EE2-0964-AF40-DA92-CA0E98193D03}" v="8" dt="2025-09-23T18:13:06.8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6"/>
  </p:normalViewPr>
  <p:slideViewPr>
    <p:cSldViewPr snapToGrid="0">
      <p:cViewPr varScale="1">
        <p:scale>
          <a:sx n="73" d="100"/>
          <a:sy n="73" d="100"/>
        </p:scale>
        <p:origin x="70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30" Type="http://schemas.openxmlformats.org/officeDocument/2006/relationships/presProps" Target="presProps.xml"/><Relationship Id="rId35"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6139D422-D901-7A03-7F3C-86E636AC1889}"/>
            </a:ext>
          </a:extLst>
        </p:cNvPr>
        <p:cNvGrpSpPr/>
        <p:nvPr/>
      </p:nvGrpSpPr>
      <p:grpSpPr>
        <a:xfrm>
          <a:off x="0" y="0"/>
          <a:ext cx="0" cy="0"/>
          <a:chOff x="0" y="0"/>
          <a:chExt cx="0" cy="0"/>
        </a:xfrm>
      </p:grpSpPr>
      <p:sp>
        <p:nvSpPr>
          <p:cNvPr id="92" name="Google Shape;92;p2:notes">
            <a:extLst>
              <a:ext uri="{FF2B5EF4-FFF2-40B4-BE49-F238E27FC236}">
                <a16:creationId xmlns:a16="http://schemas.microsoft.com/office/drawing/2014/main" id="{1861EDBF-1769-8645-2027-4B7C4CEF68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b="1"/>
              <a:t>PAULINE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100" b="0" i="0" u="none" strike="noStrike" cap="none">
                <a:solidFill>
                  <a:srgbClr val="000000"/>
                </a:solidFill>
                <a:effectLst/>
                <a:latin typeface="Arial"/>
                <a:ea typeface="Arial"/>
                <a:cs typeface="Arial"/>
                <a:sym typeface="Arial"/>
              </a:rPr>
              <a:t>La campaña la igualdad es ha sido la campaña continua del año pasado. Cada organización ha creado unos pequeños videos sobre que es la igualdad para ellas y enseñando las actividades que realizan para promoverlas </a:t>
            </a:r>
            <a:r>
              <a:rPr lang="es-ES" sz="1100" b="0" i="0" u="none" strike="noStrike" cap="none" err="1">
                <a:solidFill>
                  <a:srgbClr val="000000"/>
                </a:solidFill>
                <a:effectLst/>
                <a:latin typeface="Arial"/>
                <a:ea typeface="Arial"/>
                <a:cs typeface="Arial"/>
                <a:sym typeface="Arial"/>
              </a:rPr>
              <a:t>dia</a:t>
            </a:r>
            <a:r>
              <a:rPr lang="es-ES" sz="1100" b="0" i="0" u="none" strike="noStrike" cap="none">
                <a:solidFill>
                  <a:srgbClr val="000000"/>
                </a:solidFill>
                <a:effectLst/>
                <a:latin typeface="Arial"/>
                <a:ea typeface="Arial"/>
                <a:cs typeface="Arial"/>
                <a:sym typeface="Arial"/>
              </a:rPr>
              <a:t> tras </a:t>
            </a:r>
            <a:r>
              <a:rPr lang="es-ES" sz="1100" b="0" i="0" u="none" strike="noStrike" cap="none" err="1">
                <a:solidFill>
                  <a:srgbClr val="000000"/>
                </a:solidFill>
                <a:effectLst/>
                <a:latin typeface="Arial"/>
                <a:ea typeface="Arial"/>
                <a:cs typeface="Arial"/>
                <a:sym typeface="Arial"/>
              </a:rPr>
              <a:t>dias</a:t>
            </a:r>
            <a:r>
              <a:rPr lang="es-ES" sz="1100" b="0" i="0" u="none" strike="noStrike" cap="none">
                <a:solidFill>
                  <a:srgbClr val="000000"/>
                </a:solidFill>
                <a:effectLst/>
                <a:latin typeface="Arial"/>
                <a:ea typeface="Arial"/>
                <a:cs typeface="Arial"/>
                <a:sym typeface="Arial"/>
              </a:rPr>
              <a:t>. Se ha organizado un calendario de contenidos y se han publicado los videos siguiendo este calendario. Ha sido un gran </a:t>
            </a:r>
            <a:r>
              <a:rPr lang="es-ES" sz="1100" b="0" i="0" u="none" strike="noStrike" cap="none" err="1">
                <a:solidFill>
                  <a:srgbClr val="000000"/>
                </a:solidFill>
                <a:effectLst/>
                <a:latin typeface="Arial"/>
                <a:ea typeface="Arial"/>
                <a:cs typeface="Arial"/>
                <a:sym typeface="Arial"/>
              </a:rPr>
              <a:t>exito</a:t>
            </a:r>
            <a:r>
              <a:rPr lang="es-ES" sz="1100" b="0" i="0" u="none" strike="noStrike" cap="none">
                <a:solidFill>
                  <a:srgbClr val="000000"/>
                </a:solidFill>
                <a:effectLst/>
                <a:latin typeface="Arial"/>
                <a:ea typeface="Arial"/>
                <a:cs typeface="Arial"/>
                <a:sym typeface="Arial"/>
              </a:rPr>
              <a:t> porque las mismas organizaciones han empezado a repostear los contenidos de las </a:t>
            </a:r>
            <a:r>
              <a:rPr lang="es-ES" sz="1100" b="0" i="0" u="none" strike="noStrike" cap="none" err="1">
                <a:solidFill>
                  <a:srgbClr val="000000"/>
                </a:solidFill>
                <a:effectLst/>
                <a:latin typeface="Arial"/>
                <a:ea typeface="Arial"/>
                <a:cs typeface="Arial"/>
                <a:sym typeface="Arial"/>
              </a:rPr>
              <a:t>demas</a:t>
            </a:r>
            <a:r>
              <a:rPr lang="es-ES" sz="1100" b="0" i="0" u="none" strike="noStrike" cap="none">
                <a:solidFill>
                  <a:srgbClr val="000000"/>
                </a:solidFill>
                <a:effectLst/>
                <a:latin typeface="Arial"/>
                <a:ea typeface="Arial"/>
                <a:cs typeface="Arial"/>
                <a:sym typeface="Arial"/>
              </a:rPr>
              <a:t>, creando una red importante alrededor de la </a:t>
            </a:r>
            <a:r>
              <a:rPr lang="es-ES" sz="1100" b="0" i="0" u="none" strike="noStrike" cap="none" err="1">
                <a:solidFill>
                  <a:srgbClr val="000000"/>
                </a:solidFill>
                <a:effectLst/>
                <a:latin typeface="Arial"/>
                <a:ea typeface="Arial"/>
                <a:cs typeface="Arial"/>
                <a:sym typeface="Arial"/>
              </a:rPr>
              <a:t>tematica</a:t>
            </a:r>
            <a:r>
              <a:rPr lang="es-ES" sz="1100" b="0" i="0" u="none" strike="noStrike" cap="none">
                <a:solidFill>
                  <a:srgbClr val="000000"/>
                </a:solidFill>
                <a:effectLst/>
                <a:latin typeface="Arial"/>
                <a:ea typeface="Arial"/>
                <a:cs typeface="Arial"/>
                <a:sym typeface="Arial"/>
              </a:rPr>
              <a:t> y generando debate</a:t>
            </a:r>
          </a:p>
          <a:p>
            <a:pPr marL="0" lvl="0" indent="0" algn="l" rtl="0">
              <a:spcBef>
                <a:spcPts val="0"/>
              </a:spcBef>
              <a:spcAft>
                <a:spcPts val="0"/>
              </a:spcAft>
              <a:buNone/>
            </a:pPr>
            <a:endParaRPr b="1"/>
          </a:p>
        </p:txBody>
      </p:sp>
      <p:sp>
        <p:nvSpPr>
          <p:cNvPr id="93" name="Google Shape;93;p2:notes">
            <a:extLst>
              <a:ext uri="{FF2B5EF4-FFF2-40B4-BE49-F238E27FC236}">
                <a16:creationId xmlns:a16="http://schemas.microsoft.com/office/drawing/2014/main" id="{E90DA5C9-F725-9CD7-811F-40C13586BD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6933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FF348C98-EB97-B3A2-4D94-0B2CB1B6ADC2}"/>
            </a:ext>
          </a:extLst>
        </p:cNvPr>
        <p:cNvGrpSpPr/>
        <p:nvPr/>
      </p:nvGrpSpPr>
      <p:grpSpPr>
        <a:xfrm>
          <a:off x="0" y="0"/>
          <a:ext cx="0" cy="0"/>
          <a:chOff x="0" y="0"/>
          <a:chExt cx="0" cy="0"/>
        </a:xfrm>
      </p:grpSpPr>
      <p:sp>
        <p:nvSpPr>
          <p:cNvPr id="92" name="Google Shape;92;p2:notes">
            <a:extLst>
              <a:ext uri="{FF2B5EF4-FFF2-40B4-BE49-F238E27FC236}">
                <a16:creationId xmlns:a16="http://schemas.microsoft.com/office/drawing/2014/main" id="{C8F67B4F-468A-55DC-A03E-AAB04F000D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a:solidFill>
                  <a:srgbClr val="1D1A55"/>
                </a:solidFill>
                <a:latin typeface="Open Sans"/>
                <a:ea typeface="Open Sans"/>
                <a:cs typeface="Open Sans"/>
              </a:rPr>
              <a:t>MARIE</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fr-FR" sz="1100">
                <a:solidFill>
                  <a:srgbClr val="1D1A55"/>
                </a:solidFill>
                <a:latin typeface="Open Sans"/>
                <a:ea typeface="Open Sans"/>
                <a:cs typeface="Open Sans"/>
              </a:rPr>
              <a:t>Avec une planification des objectifs de plaidoyer et un accompagnement technique spécifique et évaluation de résultats. </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fr-FR"/>
              <a:t>Volet du financement des OSC féministes – agenda féministe commun</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fr-FR"/>
              <a:t>Rentre dans le </a:t>
            </a:r>
            <a:r>
              <a:rPr lang="fr-FR" err="1"/>
              <a:t>game</a:t>
            </a:r>
            <a:r>
              <a:rPr lang="fr-FR"/>
              <a:t> des espaces régionaux / internationaux </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fr-FR"/>
              <a:t>D’autres à venir (ICFP 2025, etc.) + Madrid</a:t>
            </a:r>
          </a:p>
          <a:p>
            <a:pPr marL="171450" lvl="0" indent="-171450" algn="l" rtl="0">
              <a:spcBef>
                <a:spcPts val="0"/>
              </a:spcBef>
              <a:spcAft>
                <a:spcPts val="0"/>
              </a:spcAft>
              <a:buFontTx/>
              <a:buChar char="-"/>
            </a:pPr>
            <a:endParaRPr/>
          </a:p>
        </p:txBody>
      </p:sp>
      <p:sp>
        <p:nvSpPr>
          <p:cNvPr id="93" name="Google Shape;93;p2:notes">
            <a:extLst>
              <a:ext uri="{FF2B5EF4-FFF2-40B4-BE49-F238E27FC236}">
                <a16:creationId xmlns:a16="http://schemas.microsoft.com/office/drawing/2014/main" id="{3A610B00-9FFB-C61E-8BEE-AE3E328D26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0872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D84224D6-DA9A-B34E-DB0C-DA9546835FC9}"/>
            </a:ext>
          </a:extLst>
        </p:cNvPr>
        <p:cNvGrpSpPr/>
        <p:nvPr/>
      </p:nvGrpSpPr>
      <p:grpSpPr>
        <a:xfrm>
          <a:off x="0" y="0"/>
          <a:ext cx="0" cy="0"/>
          <a:chOff x="0" y="0"/>
          <a:chExt cx="0" cy="0"/>
        </a:xfrm>
      </p:grpSpPr>
      <p:sp>
        <p:nvSpPr>
          <p:cNvPr id="92" name="Google Shape;92;p2:notes">
            <a:extLst>
              <a:ext uri="{FF2B5EF4-FFF2-40B4-BE49-F238E27FC236}">
                <a16:creationId xmlns:a16="http://schemas.microsoft.com/office/drawing/2014/main" id="{BFBBD473-5F7C-2D32-A004-AEAF420BC4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b="1"/>
              <a:t>PAULINE/MARIE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a:solidFill>
                  <a:schemeClr val="bg1"/>
                </a:solidFill>
                <a:latin typeface="Open Sans"/>
                <a:ea typeface="Open Sans"/>
                <a:cs typeface="Open Sans"/>
              </a:rPr>
              <a:t>Champ d’opportunités multiples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a:solidFill>
                <a:schemeClr val="bg1"/>
              </a:solidFill>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a:solidFill>
                  <a:schemeClr val="bg1"/>
                </a:solidFill>
                <a:latin typeface="Open Sans"/>
                <a:ea typeface="Open Sans"/>
                <a:cs typeface="Open Sans"/>
              </a:rPr>
              <a:t>Maximisation impact : au lieu de travailler dans une seule région ou dans une zone définie d'un pays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a:solidFill>
                <a:schemeClr val="bg1"/>
              </a:solidFill>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100" b="0" i="0" u="none" strike="noStrike" cap="none">
                <a:solidFill>
                  <a:srgbClr val="000000"/>
                </a:solidFill>
                <a:effectLst/>
                <a:latin typeface="Arial"/>
                <a:ea typeface="Arial"/>
                <a:cs typeface="Arial"/>
                <a:sym typeface="Arial"/>
              </a:rPr>
              <a:t>Algo que creo seria importante decir es que en algunos contextos, como el Latino America, la sociedad civil está muy preparada y fuerte, pero no sabe gestionar fondos y le falta la solidez de las organizaciones internacionales en sus procesos. Por esto MDM puede tener un rol clave en este proceso de fortalecimiento de la sociedad civil con un impacto enorme a nivel territorial y en termino de beneficiarios, y reinventar su rol. Es el futuro de la cooperación al desarrollo (esta es mi idea)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a:solidFill>
                <a:schemeClr val="bg1"/>
              </a:solidFill>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sz="1100">
              <a:solidFill>
                <a:schemeClr val="bg1"/>
              </a:solidFill>
              <a:latin typeface="Open Sans"/>
              <a:ea typeface="Open Sans"/>
              <a:cs typeface="Open Sans"/>
            </a:endParaRPr>
          </a:p>
          <a:p>
            <a:pPr marL="0" lvl="0" indent="0" algn="l" rtl="0">
              <a:spcBef>
                <a:spcPts val="0"/>
              </a:spcBef>
              <a:spcAft>
                <a:spcPts val="0"/>
              </a:spcAft>
              <a:buNone/>
            </a:pPr>
            <a:endParaRPr b="1"/>
          </a:p>
        </p:txBody>
      </p:sp>
      <p:sp>
        <p:nvSpPr>
          <p:cNvPr id="93" name="Google Shape;93;p2:notes">
            <a:extLst>
              <a:ext uri="{FF2B5EF4-FFF2-40B4-BE49-F238E27FC236}">
                <a16:creationId xmlns:a16="http://schemas.microsoft.com/office/drawing/2014/main" id="{723BE5F0-A78B-498E-F56D-68B7E513DE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6030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EEA94D8D-2F0E-CB22-F3FA-557383DB2E5D}"/>
            </a:ext>
          </a:extLst>
        </p:cNvPr>
        <p:cNvGrpSpPr/>
        <p:nvPr/>
      </p:nvGrpSpPr>
      <p:grpSpPr>
        <a:xfrm>
          <a:off x="0" y="0"/>
          <a:ext cx="0" cy="0"/>
          <a:chOff x="0" y="0"/>
          <a:chExt cx="0" cy="0"/>
        </a:xfrm>
      </p:grpSpPr>
      <p:sp>
        <p:nvSpPr>
          <p:cNvPr id="92" name="Google Shape;92;p2:notes">
            <a:extLst>
              <a:ext uri="{FF2B5EF4-FFF2-40B4-BE49-F238E27FC236}">
                <a16:creationId xmlns:a16="http://schemas.microsoft.com/office/drawing/2014/main" id="{6ADAE4BE-F327-3AA8-2FFB-F64D7BD001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fr-FR"/>
              <a:t>Impact modèle / dissémination : </a:t>
            </a:r>
          </a:p>
          <a:p>
            <a:pPr marL="171450" lvl="0" indent="-171450" algn="l" rtl="0">
              <a:spcBef>
                <a:spcPts val="0"/>
              </a:spcBef>
              <a:spcAft>
                <a:spcPts val="0"/>
              </a:spcAft>
              <a:buFontTx/>
              <a:buChar char="-"/>
            </a:pPr>
            <a:r>
              <a:rPr lang="fr-FR"/>
              <a:t>PS2 : on se dirige vers cela ; on est précurseur – il faut le déployer.</a:t>
            </a:r>
          </a:p>
          <a:p>
            <a:pPr marL="0" lvl="0" indent="0" algn="l" rtl="0">
              <a:spcBef>
                <a:spcPts val="0"/>
              </a:spcBef>
              <a:spcAft>
                <a:spcPts val="0"/>
              </a:spcAft>
              <a:buFontTx/>
              <a:buNone/>
            </a:pPr>
            <a:r>
              <a:rPr lang="fr-FR"/>
              <a:t>Beau laboratoire de ce sur quoi on s’engage dans le PS2.</a:t>
            </a:r>
          </a:p>
          <a:p>
            <a:pPr marL="0" lvl="0" indent="0" algn="l" rtl="0">
              <a:spcBef>
                <a:spcPts val="0"/>
              </a:spcBef>
              <a:spcAft>
                <a:spcPts val="0"/>
              </a:spcAft>
              <a:buFontTx/>
              <a:buNone/>
            </a:pPr>
            <a:endParaRPr lang="fr-FR"/>
          </a:p>
          <a:p>
            <a:pPr marL="0" lvl="0" indent="0" algn="l" rtl="0">
              <a:spcBef>
                <a:spcPts val="0"/>
              </a:spcBef>
              <a:spcAft>
                <a:spcPts val="0"/>
              </a:spcAft>
              <a:buFontTx/>
              <a:buNone/>
            </a:pPr>
            <a:r>
              <a:rPr lang="fr-FR"/>
              <a:t>Pas si simple : le cas de MAREAS. Accepter d’accueillir un nouveau modèle de projet.</a:t>
            </a:r>
          </a:p>
          <a:p>
            <a:pPr marL="0" lvl="0" indent="0" algn="l" rtl="0">
              <a:spcBef>
                <a:spcPts val="0"/>
              </a:spcBef>
              <a:spcAft>
                <a:spcPts val="0"/>
              </a:spcAft>
              <a:buFontTx/>
              <a:buNone/>
            </a:pPr>
            <a:r>
              <a:rPr lang="fr-FR"/>
              <a:t>Théorie : très consensuel – dans la pratique : très complexe.</a:t>
            </a:r>
          </a:p>
          <a:p>
            <a:pPr marL="0" lvl="0" indent="0" algn="l" rtl="0">
              <a:spcBef>
                <a:spcPts val="0"/>
              </a:spcBef>
              <a:spcAft>
                <a:spcPts val="0"/>
              </a:spcAft>
              <a:buFontTx/>
              <a:buNone/>
            </a:pPr>
            <a:endParaRPr lang="fr-F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s-ES" sz="1100" b="0" i="0" u="none" strike="noStrike" cap="none">
                <a:solidFill>
                  <a:srgbClr val="000000"/>
                </a:solidFill>
                <a:effectLst/>
                <a:latin typeface="Arial"/>
                <a:ea typeface="Arial"/>
                <a:cs typeface="Arial"/>
                <a:sym typeface="Arial"/>
              </a:rPr>
              <a:t>Importante subrayar que gracias a FON podemos tener una </a:t>
            </a:r>
            <a:r>
              <a:rPr lang="es-ES" sz="1100" b="0" i="0" u="none" strike="noStrike" cap="none" err="1">
                <a:solidFill>
                  <a:srgbClr val="000000"/>
                </a:solidFill>
                <a:effectLst/>
                <a:latin typeface="Arial"/>
                <a:ea typeface="Arial"/>
                <a:cs typeface="Arial"/>
                <a:sym typeface="Arial"/>
              </a:rPr>
              <a:t>conversacion</a:t>
            </a:r>
            <a:r>
              <a:rPr lang="es-ES" sz="1100" b="0" i="0" u="none" strike="noStrike" cap="none">
                <a:solidFill>
                  <a:srgbClr val="000000"/>
                </a:solidFill>
                <a:effectLst/>
                <a:latin typeface="Arial"/>
                <a:ea typeface="Arial"/>
                <a:cs typeface="Arial"/>
                <a:sym typeface="Arial"/>
              </a:rPr>
              <a:t> global de las OSC sobre estos temas, encuentro global en Nairobi en febrero</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s-ES" sz="1100" b="0" i="0" u="none" strike="noStrike" cap="none">
                <a:solidFill>
                  <a:srgbClr val="000000"/>
                </a:solidFill>
                <a:effectLst/>
                <a:latin typeface="Arial"/>
                <a:ea typeface="Arial"/>
                <a:cs typeface="Arial"/>
                <a:sym typeface="Arial"/>
              </a:rPr>
              <a:t>Esta es una provocación claramente, pero creo que </a:t>
            </a:r>
            <a:r>
              <a:rPr lang="es-ES" sz="1100" b="0" i="0" u="none" strike="noStrike" cap="none" err="1">
                <a:solidFill>
                  <a:srgbClr val="000000"/>
                </a:solidFill>
                <a:effectLst/>
                <a:latin typeface="Arial"/>
                <a:ea typeface="Arial"/>
                <a:cs typeface="Arial"/>
                <a:sym typeface="Arial"/>
              </a:rPr>
              <a:t>podria</a:t>
            </a:r>
            <a:r>
              <a:rPr lang="es-ES" sz="1100" b="0" i="0" u="none" strike="noStrike" cap="none">
                <a:solidFill>
                  <a:srgbClr val="000000"/>
                </a:solidFill>
                <a:effectLst/>
                <a:latin typeface="Arial"/>
                <a:ea typeface="Arial"/>
                <a:cs typeface="Arial"/>
                <a:sym typeface="Arial"/>
              </a:rPr>
              <a:t> ser bueno ponerla, ya que varias veces hemos dicho que seria </a:t>
            </a:r>
            <a:r>
              <a:rPr lang="es-ES" sz="1100" b="0" i="0" u="none" strike="noStrike" cap="none" err="1">
                <a:solidFill>
                  <a:srgbClr val="000000"/>
                </a:solidFill>
                <a:effectLst/>
                <a:latin typeface="Arial"/>
                <a:ea typeface="Arial"/>
                <a:cs typeface="Arial"/>
                <a:sym typeface="Arial"/>
              </a:rPr>
              <a:t>auspicable</a:t>
            </a:r>
            <a:r>
              <a:rPr lang="es-ES" sz="1100" b="0" i="0" u="none" strike="noStrike" cap="none">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s-ES" sz="1100" b="0" i="0" u="none" strike="noStrike" cap="none">
                <a:solidFill>
                  <a:srgbClr val="000000"/>
                </a:solidFill>
                <a:effectLst/>
                <a:latin typeface="Arial"/>
                <a:ea typeface="Arial"/>
                <a:cs typeface="Arial"/>
                <a:sym typeface="Arial"/>
              </a:rPr>
              <a:t>Importante subrayar que gracias a FON podemos tener una </a:t>
            </a:r>
            <a:r>
              <a:rPr lang="es-ES" sz="1100" b="0" i="0" u="none" strike="noStrike" cap="none" err="1">
                <a:solidFill>
                  <a:srgbClr val="000000"/>
                </a:solidFill>
                <a:effectLst/>
                <a:latin typeface="Arial"/>
                <a:ea typeface="Arial"/>
                <a:cs typeface="Arial"/>
                <a:sym typeface="Arial"/>
              </a:rPr>
              <a:t>conversacion</a:t>
            </a:r>
            <a:r>
              <a:rPr lang="es-ES" sz="1100" b="0" i="0" u="none" strike="noStrike" cap="none">
                <a:solidFill>
                  <a:srgbClr val="000000"/>
                </a:solidFill>
                <a:effectLst/>
                <a:latin typeface="Arial"/>
                <a:ea typeface="Arial"/>
                <a:cs typeface="Arial"/>
                <a:sym typeface="Arial"/>
              </a:rPr>
              <a:t> global de las OSC sobre estos temas, encuentro global en Nairobi en febrero</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es-ES"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es-ES" sz="1100" b="0" i="0" u="none" strike="noStrike" cap="none">
              <a:solidFill>
                <a:srgbClr val="000000"/>
              </a:solidFill>
              <a:effectLst/>
              <a:latin typeface="Arial"/>
              <a:ea typeface="Arial"/>
              <a:cs typeface="Arial"/>
              <a:sym typeface="Arial"/>
            </a:endParaRPr>
          </a:p>
          <a:p>
            <a:pPr marL="0" lvl="0" indent="0" algn="l" rtl="0">
              <a:spcBef>
                <a:spcPts val="0"/>
              </a:spcBef>
              <a:spcAft>
                <a:spcPts val="0"/>
              </a:spcAft>
              <a:buFontTx/>
              <a:buNone/>
            </a:pPr>
            <a:endParaRPr lang="fr-FR"/>
          </a:p>
        </p:txBody>
      </p:sp>
      <p:sp>
        <p:nvSpPr>
          <p:cNvPr id="93" name="Google Shape;93;p2:notes">
            <a:extLst>
              <a:ext uri="{FF2B5EF4-FFF2-40B4-BE49-F238E27FC236}">
                <a16:creationId xmlns:a16="http://schemas.microsoft.com/office/drawing/2014/main" id="{90665312-7686-DC34-57E5-A67AF918C4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9034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85656E7D-AC21-F3F8-1339-765A1EB83898}"/>
            </a:ext>
          </a:extLst>
        </p:cNvPr>
        <p:cNvGrpSpPr/>
        <p:nvPr/>
      </p:nvGrpSpPr>
      <p:grpSpPr>
        <a:xfrm>
          <a:off x="0" y="0"/>
          <a:ext cx="0" cy="0"/>
          <a:chOff x="0" y="0"/>
          <a:chExt cx="0" cy="0"/>
        </a:xfrm>
      </p:grpSpPr>
      <p:sp>
        <p:nvSpPr>
          <p:cNvPr id="92" name="Google Shape;92;p2:notes">
            <a:extLst>
              <a:ext uri="{FF2B5EF4-FFF2-40B4-BE49-F238E27FC236}">
                <a16:creationId xmlns:a16="http://schemas.microsoft.com/office/drawing/2014/main" id="{55612D5B-9A7C-9AD2-7A78-68FE5BA363F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a:extLst>
              <a:ext uri="{FF2B5EF4-FFF2-40B4-BE49-F238E27FC236}">
                <a16:creationId xmlns:a16="http://schemas.microsoft.com/office/drawing/2014/main" id="{F82C1F9A-305C-8934-5A6D-B02DC9E172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1940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E7B0CBDB-6C92-2909-F61A-995467E50203}"/>
            </a:ext>
          </a:extLst>
        </p:cNvPr>
        <p:cNvGrpSpPr/>
        <p:nvPr/>
      </p:nvGrpSpPr>
      <p:grpSpPr>
        <a:xfrm>
          <a:off x="0" y="0"/>
          <a:ext cx="0" cy="0"/>
          <a:chOff x="0" y="0"/>
          <a:chExt cx="0" cy="0"/>
        </a:xfrm>
      </p:grpSpPr>
      <p:sp>
        <p:nvSpPr>
          <p:cNvPr id="92" name="Google Shape;92;p2:notes">
            <a:extLst>
              <a:ext uri="{FF2B5EF4-FFF2-40B4-BE49-F238E27FC236}">
                <a16:creationId xmlns:a16="http://schemas.microsoft.com/office/drawing/2014/main" id="{5E5460B3-A27B-47E4-7772-C8307697B4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457200" algn="just">
              <a:buFont typeface="Wingdings,Sans-Serif"/>
              <a:buChar char="q"/>
            </a:pPr>
            <a:r>
              <a:rPr lang="fr-FR" b="1"/>
              <a:t>Constat : moins de 0,1% des OSC féministes financées</a:t>
            </a:r>
          </a:p>
          <a:p>
            <a:pPr indent="-457200" algn="just">
              <a:buFont typeface="Wingdings,Sans-Serif"/>
              <a:buChar char="q"/>
            </a:pPr>
            <a:r>
              <a:rPr lang="fr-FR" b="1"/>
              <a:t>Vision: </a:t>
            </a:r>
            <a:r>
              <a:rPr lang="fr-FR"/>
              <a:t>Réduire l'incidence de la violence liée au genre (VLG) pour </a:t>
            </a:r>
            <a:r>
              <a:rPr lang="fr-FR" err="1"/>
              <a:t>accélérerla</a:t>
            </a:r>
            <a:r>
              <a:rPr lang="fr-FR"/>
              <a:t> réalisation de l'Objectif de Développement Durable n° 5 et </a:t>
            </a:r>
            <a:r>
              <a:rPr lang="fr-FR" err="1"/>
              <a:t>atteindrel'égalité</a:t>
            </a:r>
            <a:r>
              <a:rPr lang="fr-FR"/>
              <a:t> entre les genres.</a:t>
            </a:r>
          </a:p>
          <a:p>
            <a:pPr indent="-457200" algn="just">
              <a:buFont typeface="Wingdings,Sans-Serif"/>
              <a:buChar char="q"/>
            </a:pPr>
            <a:r>
              <a:rPr lang="fr-FR" b="1"/>
              <a:t>Effet ultime</a:t>
            </a:r>
            <a:r>
              <a:rPr lang="fr-FR"/>
              <a:t> : les OSC du Sud, en actrices du changement renforcées et </a:t>
            </a:r>
            <a:r>
              <a:rPr lang="fr-FR" err="1"/>
              <a:t>encollaboration</a:t>
            </a:r>
            <a:r>
              <a:rPr lang="fr-FR"/>
              <a:t> avec les organisations du consortium, créent </a:t>
            </a:r>
            <a:r>
              <a:rPr lang="fr-FR" err="1"/>
              <a:t>unenvironnement</a:t>
            </a:r>
            <a:r>
              <a:rPr lang="fr-FR"/>
              <a:t> favorable qui leur permet de </a:t>
            </a:r>
            <a:r>
              <a:rPr lang="fr-FR" b="1"/>
              <a:t>réaliser leurs </a:t>
            </a:r>
            <a:r>
              <a:rPr lang="fr-FR" b="1" err="1"/>
              <a:t>ambitionstransformatives</a:t>
            </a:r>
            <a:r>
              <a:rPr lang="fr-FR" b="1"/>
              <a:t> pour prévenir et lutter contre les VLG</a:t>
            </a:r>
            <a:r>
              <a:rPr lang="fr-FR"/>
              <a:t>, au travers d'</a:t>
            </a:r>
            <a:r>
              <a:rPr lang="fr-FR" err="1"/>
              <a:t>alliancesaux</a:t>
            </a:r>
            <a:r>
              <a:rPr lang="fr-FR"/>
              <a:t> niveaux local, national et global.</a:t>
            </a:r>
          </a:p>
          <a:p>
            <a:pPr indent="-457200" algn="just">
              <a:buFont typeface="Wingdings,Sans-Serif"/>
              <a:buChar char="q"/>
            </a:pPr>
            <a:endParaRPr lang="fr-FR"/>
          </a:p>
          <a:p>
            <a:r>
              <a:rPr lang="fr-FR" sz="1100" b="1" i="0" u="none" strike="noStrike" cap="none">
                <a:solidFill>
                  <a:srgbClr val="000000"/>
                </a:solidFill>
                <a:effectLst/>
                <a:latin typeface="Arial"/>
                <a:ea typeface="Arial"/>
                <a:cs typeface="Arial"/>
                <a:sym typeface="Arial"/>
              </a:rPr>
              <a:t>DROITS INDIVIDUELS</a:t>
            </a:r>
            <a:r>
              <a:rPr lang="fr-FR" sz="1100" b="0" i="0" u="none" strike="noStrike" cap="none">
                <a:solidFill>
                  <a:srgbClr val="000000"/>
                </a:solidFill>
                <a:effectLst/>
                <a:latin typeface="Arial"/>
                <a:ea typeface="Arial"/>
                <a:cs typeface="Arial"/>
                <a:sym typeface="Arial"/>
              </a:rPr>
              <a:t> : donner aux femmes, aux filles et aux personnes structurellement exclues confrontées à la violence basée sur le genre les moyens de faire respecter leurs droits, d’accéder aux services et de s’organiser en tant qu’agentes de changement.</a:t>
            </a:r>
          </a:p>
          <a:p>
            <a:r>
              <a:rPr lang="fr-FR" sz="1100" b="1" i="0" u="none" strike="noStrike" cap="none">
                <a:solidFill>
                  <a:srgbClr val="000000"/>
                </a:solidFill>
                <a:effectLst/>
                <a:latin typeface="Arial"/>
                <a:ea typeface="Arial"/>
                <a:cs typeface="Arial"/>
                <a:sym typeface="Arial"/>
              </a:rPr>
              <a:t>COMMUNAUTÉ</a:t>
            </a:r>
            <a:r>
              <a:rPr lang="fr-FR" sz="1100" b="0" i="0" u="none" strike="noStrike" cap="none">
                <a:solidFill>
                  <a:srgbClr val="000000"/>
                </a:solidFill>
                <a:effectLst/>
                <a:latin typeface="Arial"/>
                <a:ea typeface="Arial"/>
                <a:cs typeface="Arial"/>
                <a:sym typeface="Arial"/>
              </a:rPr>
              <a:t> : combattre les représentations et les discours qui normalisent la violence basée sur le genre et stigmatisent les survivantes, et promouvoir l’égalité de genre dans les relations afin de créer une communauté plus sûre pour toutes et tous.</a:t>
            </a:r>
          </a:p>
          <a:p>
            <a:r>
              <a:rPr lang="fr-FR" sz="1100" b="1" i="0" u="none" strike="noStrike" cap="none">
                <a:solidFill>
                  <a:srgbClr val="000000"/>
                </a:solidFill>
                <a:effectLst/>
                <a:latin typeface="Arial"/>
                <a:ea typeface="Arial"/>
                <a:cs typeface="Arial"/>
                <a:sym typeface="Arial"/>
              </a:rPr>
              <a:t>SYSTÉMIQUE</a:t>
            </a:r>
            <a:r>
              <a:rPr lang="fr-FR" sz="1100" b="0" i="0" u="none" strike="noStrike" cap="none">
                <a:solidFill>
                  <a:srgbClr val="000000"/>
                </a:solidFill>
                <a:effectLst/>
                <a:latin typeface="Arial"/>
                <a:ea typeface="Arial"/>
                <a:cs typeface="Arial"/>
                <a:sym typeface="Arial"/>
              </a:rPr>
              <a:t> : lutter contre les causes structurelles de la violence basée sur le genre pour reconstruire un monde sans violence sociale, économique et politique, plus inclusif.</a:t>
            </a:r>
          </a:p>
          <a:p>
            <a:pPr indent="-457200" algn="just">
              <a:buFont typeface="Wingdings,Sans-Serif"/>
              <a:buChar char="q"/>
            </a:pPr>
            <a:endParaRPr lang="fr-FR"/>
          </a:p>
        </p:txBody>
      </p:sp>
      <p:sp>
        <p:nvSpPr>
          <p:cNvPr id="93" name="Google Shape;93;p2:notes">
            <a:extLst>
              <a:ext uri="{FF2B5EF4-FFF2-40B4-BE49-F238E27FC236}">
                <a16:creationId xmlns:a16="http://schemas.microsoft.com/office/drawing/2014/main" id="{4E6CF722-C89E-07C5-4A85-1FF80CFA76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158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3A63DA5F-3FB6-EC9D-DEF6-7E7E310F82DF}"/>
            </a:ext>
          </a:extLst>
        </p:cNvPr>
        <p:cNvGrpSpPr/>
        <p:nvPr/>
      </p:nvGrpSpPr>
      <p:grpSpPr>
        <a:xfrm>
          <a:off x="0" y="0"/>
          <a:ext cx="0" cy="0"/>
          <a:chOff x="0" y="0"/>
          <a:chExt cx="0" cy="0"/>
        </a:xfrm>
      </p:grpSpPr>
      <p:sp>
        <p:nvSpPr>
          <p:cNvPr id="92" name="Google Shape;92;p2:notes">
            <a:extLst>
              <a:ext uri="{FF2B5EF4-FFF2-40B4-BE49-F238E27FC236}">
                <a16:creationId xmlns:a16="http://schemas.microsoft.com/office/drawing/2014/main" id="{8D1E86D9-5B56-2743-EEF3-1EE139BBF5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fr-FR" b="1"/>
              <a:t>PAULINE</a:t>
            </a:r>
          </a:p>
          <a:p>
            <a:pPr marL="0" indent="0">
              <a:buNone/>
            </a:pPr>
            <a:r>
              <a:rPr lang="fr-FR" b="1"/>
              <a:t>Guichets de financement: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a:solidFill>
                  <a:schemeClr val="dk1"/>
                </a:solidFill>
              </a:rPr>
              <a:t>Les organisations et réseaux féministes bénéficieront d'un appui </a:t>
            </a:r>
            <a:r>
              <a:rPr lang="fr-FR" sz="1100" b="1">
                <a:solidFill>
                  <a:schemeClr val="dk1"/>
                </a:solidFill>
              </a:rPr>
              <a:t>financier</a:t>
            </a:r>
            <a:r>
              <a:rPr lang="fr-FR" sz="1100">
                <a:solidFill>
                  <a:schemeClr val="dk1"/>
                </a:solidFill>
              </a:rPr>
              <a:t> et </a:t>
            </a:r>
            <a:r>
              <a:rPr lang="fr-FR" sz="1100" b="1">
                <a:solidFill>
                  <a:schemeClr val="dk1"/>
                </a:solidFill>
              </a:rPr>
              <a:t>organisationnel</a:t>
            </a:r>
            <a:r>
              <a:rPr lang="fr-FR" sz="1100">
                <a:solidFill>
                  <a:schemeClr val="dk1"/>
                </a:solidFill>
              </a:rPr>
              <a:t>, répondant à leurs besoins.</a:t>
            </a:r>
          </a:p>
          <a:p>
            <a:pPr marL="0" indent="0">
              <a:buNone/>
            </a:pPr>
            <a:endParaRPr lang="fr-FR" b="1"/>
          </a:p>
          <a:p>
            <a:pPr marL="0" indent="0">
              <a:lnSpc>
                <a:spcPct val="114999"/>
              </a:lnSpc>
              <a:buNone/>
            </a:pPr>
            <a:r>
              <a:rPr lang="fr">
                <a:solidFill>
                  <a:schemeClr val="dk1"/>
                </a:solidFill>
              </a:rPr>
              <a:t>GUICHET 1 - aide les organisations à une situation d’urgence issue :</a:t>
            </a:r>
            <a:endParaRPr lang="en-US"/>
          </a:p>
          <a:p>
            <a:pPr indent="-295275">
              <a:lnSpc>
                <a:spcPct val="114999"/>
              </a:lnSpc>
              <a:spcBef>
                <a:spcPts val="1200"/>
              </a:spcBef>
              <a:buAutoNum type="arabicPeriod"/>
            </a:pPr>
            <a:r>
              <a:rPr lang="fr">
                <a:solidFill>
                  <a:schemeClr val="dk1"/>
                </a:solidFill>
              </a:rPr>
              <a:t>De facteurs </a:t>
            </a:r>
            <a:r>
              <a:rPr lang="fr" b="1">
                <a:solidFill>
                  <a:schemeClr val="dk1"/>
                </a:solidFill>
              </a:rPr>
              <a:t>externes</a:t>
            </a:r>
            <a:r>
              <a:rPr lang="fr">
                <a:solidFill>
                  <a:schemeClr val="dk1"/>
                </a:solidFill>
              </a:rPr>
              <a:t>, tels que :</a:t>
            </a:r>
            <a:endParaRPr lang="en-US"/>
          </a:p>
          <a:p>
            <a:pPr lvl="1" indent="-295275">
              <a:lnSpc>
                <a:spcPct val="114999"/>
              </a:lnSpc>
              <a:buAutoNum type="alphaLcPeriod"/>
            </a:pPr>
            <a:r>
              <a:rPr lang="fr">
                <a:solidFill>
                  <a:schemeClr val="dk1"/>
                </a:solidFill>
              </a:rPr>
              <a:t>l’instabilité politique,</a:t>
            </a:r>
            <a:endParaRPr lang="en-US"/>
          </a:p>
          <a:p>
            <a:pPr lvl="1" indent="-295275">
              <a:lnSpc>
                <a:spcPct val="114999"/>
              </a:lnSpc>
              <a:buAutoNum type="alphaLcPeriod"/>
            </a:pPr>
            <a:r>
              <a:rPr lang="fr">
                <a:solidFill>
                  <a:schemeClr val="dk1"/>
                </a:solidFill>
              </a:rPr>
              <a:t>l’insécurité,</a:t>
            </a:r>
            <a:endParaRPr lang="en-US"/>
          </a:p>
          <a:p>
            <a:pPr lvl="1" indent="-295275">
              <a:lnSpc>
                <a:spcPct val="114999"/>
              </a:lnSpc>
              <a:buAutoNum type="alphaLcPeriod"/>
            </a:pPr>
            <a:r>
              <a:rPr lang="fr">
                <a:solidFill>
                  <a:schemeClr val="dk1"/>
                </a:solidFill>
              </a:rPr>
              <a:t>ou les catastrophes</a:t>
            </a:r>
          </a:p>
          <a:p>
            <a:pPr lvl="1" indent="-295275">
              <a:lnSpc>
                <a:spcPct val="114999"/>
              </a:lnSpc>
              <a:buAutoNum type="alphaLcPeriod"/>
            </a:pPr>
            <a:endParaRPr lang="fr">
              <a:solidFill>
                <a:schemeClr val="dk1"/>
              </a:solidFill>
            </a:endParaRPr>
          </a:p>
          <a:p>
            <a:pPr indent="-295275">
              <a:lnSpc>
                <a:spcPct val="114999"/>
              </a:lnSpc>
              <a:spcBef>
                <a:spcPts val="1200"/>
              </a:spcBef>
              <a:buAutoNum type="arabicPeriod"/>
            </a:pPr>
            <a:r>
              <a:rPr lang="fr">
                <a:solidFill>
                  <a:schemeClr val="dk1"/>
                </a:solidFill>
              </a:rPr>
              <a:t>Ou de problématiques </a:t>
            </a:r>
            <a:r>
              <a:rPr lang="fr" b="1">
                <a:solidFill>
                  <a:schemeClr val="dk1"/>
                </a:solidFill>
              </a:rPr>
              <a:t>internes</a:t>
            </a:r>
            <a:r>
              <a:rPr lang="fr">
                <a:solidFill>
                  <a:schemeClr val="dk1"/>
                </a:solidFill>
              </a:rPr>
              <a:t>, telles :</a:t>
            </a:r>
            <a:endParaRPr lang="en-US">
              <a:solidFill>
                <a:schemeClr val="dk1"/>
              </a:solidFill>
            </a:endParaRPr>
          </a:p>
          <a:p>
            <a:pPr lvl="1" indent="-295275">
              <a:lnSpc>
                <a:spcPct val="114999"/>
              </a:lnSpc>
              <a:buAutoNum type="alphaLcPeriod"/>
            </a:pPr>
            <a:r>
              <a:rPr lang="fr">
                <a:solidFill>
                  <a:schemeClr val="dk1"/>
                </a:solidFill>
              </a:rPr>
              <a:t>qu’un manque de trésorerie,</a:t>
            </a:r>
            <a:endParaRPr lang="en-US">
              <a:solidFill>
                <a:schemeClr val="dk1"/>
              </a:solidFill>
            </a:endParaRPr>
          </a:p>
          <a:p>
            <a:pPr lvl="1" indent="-295275">
              <a:lnSpc>
                <a:spcPct val="114999"/>
              </a:lnSpc>
              <a:buAutoNum type="alphaLcPeriod"/>
            </a:pPr>
            <a:r>
              <a:rPr lang="fr">
                <a:solidFill>
                  <a:schemeClr val="dk1"/>
                </a:solidFill>
              </a:rPr>
              <a:t>des besoins urgentes et inattendues,</a:t>
            </a:r>
            <a:endParaRPr lang="en-US">
              <a:solidFill>
                <a:schemeClr val="dk1"/>
              </a:solidFill>
            </a:endParaRPr>
          </a:p>
          <a:p>
            <a:pPr lvl="1" indent="-295275">
              <a:lnSpc>
                <a:spcPct val="114999"/>
              </a:lnSpc>
              <a:buAutoNum type="alphaLcPeriod"/>
            </a:pPr>
            <a:r>
              <a:rPr lang="fr">
                <a:solidFill>
                  <a:schemeClr val="dk1"/>
                </a:solidFill>
              </a:rPr>
              <a:t>ou afin de saisir une opportunité ponctuelle.</a:t>
            </a:r>
          </a:p>
          <a:p>
            <a:pPr marL="161925" lvl="0" indent="0">
              <a:lnSpc>
                <a:spcPct val="114999"/>
              </a:lnSpc>
              <a:buNone/>
            </a:pPr>
            <a:endParaRPr lang="fr">
              <a:solidFill>
                <a:schemeClr val="dk1"/>
              </a:solidFill>
            </a:endParaRPr>
          </a:p>
          <a:p>
            <a:pPr marL="161925" lvl="0" indent="0">
              <a:lnSpc>
                <a:spcPct val="114999"/>
              </a:lnSpc>
              <a:buNone/>
            </a:pPr>
            <a:r>
              <a:rPr lang="fr"/>
              <a:t>GUICHET 2 - </a:t>
            </a:r>
            <a:r>
              <a:rPr lang="fr">
                <a:solidFill>
                  <a:schemeClr val="dk1"/>
                </a:solidFill>
              </a:rPr>
              <a:t>Ce guichet aide les organisations féministes qui ont besoin :</a:t>
            </a:r>
            <a:endParaRPr lang="en-US"/>
          </a:p>
          <a:p>
            <a:pPr indent="-282575">
              <a:lnSpc>
                <a:spcPct val="114999"/>
              </a:lnSpc>
              <a:spcBef>
                <a:spcPts val="1200"/>
              </a:spcBef>
              <a:buAutoNum type="arabicPeriod"/>
            </a:pPr>
            <a:r>
              <a:rPr lang="fr">
                <a:solidFill>
                  <a:schemeClr val="dk1"/>
                </a:solidFill>
              </a:rPr>
              <a:t>d’un appui </a:t>
            </a:r>
            <a:r>
              <a:rPr lang="fr" b="1">
                <a:solidFill>
                  <a:schemeClr val="dk1"/>
                </a:solidFill>
              </a:rPr>
              <a:t>organisationnel</a:t>
            </a:r>
            <a:r>
              <a:rPr lang="fr">
                <a:solidFill>
                  <a:schemeClr val="dk1"/>
                </a:solidFill>
              </a:rPr>
              <a:t>, </a:t>
            </a:r>
            <a:endParaRPr lang="en-US"/>
          </a:p>
          <a:p>
            <a:pPr indent="-282575">
              <a:lnSpc>
                <a:spcPct val="114999"/>
              </a:lnSpc>
              <a:buAutoNum type="arabicPeriod"/>
            </a:pPr>
            <a:r>
              <a:rPr lang="fr">
                <a:solidFill>
                  <a:schemeClr val="dk1"/>
                </a:solidFill>
              </a:rPr>
              <a:t>ou d’un appui </a:t>
            </a:r>
            <a:r>
              <a:rPr lang="fr" b="1">
                <a:solidFill>
                  <a:schemeClr val="dk1"/>
                </a:solidFill>
              </a:rPr>
              <a:t>technique. </a:t>
            </a:r>
            <a:endParaRPr lang="fr"/>
          </a:p>
          <a:p>
            <a:pPr marL="0" indent="0">
              <a:lnSpc>
                <a:spcPct val="114999"/>
              </a:lnSpc>
              <a:spcBef>
                <a:spcPts val="1200"/>
              </a:spcBef>
              <a:buNone/>
            </a:pPr>
            <a:r>
              <a:rPr lang="fr">
                <a:solidFill>
                  <a:schemeClr val="dk1"/>
                </a:solidFill>
              </a:rPr>
              <a:t>La priorité est d’assurer leur pérennité grâce au renforcement de leurs </a:t>
            </a:r>
            <a:r>
              <a:rPr lang="fr" b="1">
                <a:solidFill>
                  <a:schemeClr val="dk1"/>
                </a:solidFill>
              </a:rPr>
              <a:t>capacités</a:t>
            </a:r>
            <a:r>
              <a:rPr lang="fr">
                <a:solidFill>
                  <a:schemeClr val="dk1"/>
                </a:solidFill>
              </a:rPr>
              <a:t> :</a:t>
            </a:r>
            <a:endParaRPr lang="en-US"/>
          </a:p>
          <a:p>
            <a:pPr indent="-282575">
              <a:lnSpc>
                <a:spcPct val="114999"/>
              </a:lnSpc>
              <a:spcBef>
                <a:spcPts val="1800"/>
              </a:spcBef>
              <a:buFont typeface="Arial,Sans-Serif"/>
              <a:buChar char="●"/>
            </a:pPr>
            <a:r>
              <a:rPr lang="fr">
                <a:solidFill>
                  <a:schemeClr val="dk1"/>
                </a:solidFill>
              </a:rPr>
              <a:t>en gestion financière, </a:t>
            </a:r>
            <a:endParaRPr lang="en-US"/>
          </a:p>
          <a:p>
            <a:pPr indent="-282575">
              <a:lnSpc>
                <a:spcPct val="114999"/>
              </a:lnSpc>
              <a:buFont typeface="Arial,Sans-Serif"/>
              <a:buChar char="●"/>
            </a:pPr>
            <a:r>
              <a:rPr lang="fr">
                <a:solidFill>
                  <a:schemeClr val="dk1"/>
                </a:solidFill>
              </a:rPr>
              <a:t>en suivi et évaluation,</a:t>
            </a:r>
            <a:endParaRPr lang="en-US"/>
          </a:p>
          <a:p>
            <a:pPr indent="-282575">
              <a:lnSpc>
                <a:spcPct val="114999"/>
              </a:lnSpc>
              <a:buFont typeface="Arial,Sans-Serif"/>
              <a:buChar char="●"/>
            </a:pPr>
            <a:r>
              <a:rPr lang="fr">
                <a:solidFill>
                  <a:schemeClr val="dk1"/>
                </a:solidFill>
              </a:rPr>
              <a:t>en capitalisation, </a:t>
            </a:r>
            <a:endParaRPr lang="en-US"/>
          </a:p>
          <a:p>
            <a:pPr indent="-282575">
              <a:lnSpc>
                <a:spcPct val="114999"/>
              </a:lnSpc>
              <a:buFont typeface="Arial,Sans-Serif"/>
              <a:buChar char="●"/>
            </a:pPr>
            <a:r>
              <a:rPr lang="fr">
                <a:solidFill>
                  <a:schemeClr val="dk1"/>
                </a:solidFill>
              </a:rPr>
              <a:t>ou en levée de fonds.</a:t>
            </a:r>
            <a:endParaRPr lang="fr"/>
          </a:p>
          <a:p>
            <a:pPr marL="0" indent="0">
              <a:lnSpc>
                <a:spcPct val="114999"/>
              </a:lnSpc>
              <a:spcBef>
                <a:spcPts val="1200"/>
              </a:spcBef>
              <a:buNone/>
            </a:pPr>
            <a:r>
              <a:rPr lang="fr">
                <a:solidFill>
                  <a:schemeClr val="dk1"/>
                </a:solidFill>
              </a:rPr>
              <a:t>Mais elles peuvent bénéficier aussi d’un </a:t>
            </a:r>
            <a:r>
              <a:rPr lang="fr" b="1">
                <a:solidFill>
                  <a:schemeClr val="dk1"/>
                </a:solidFill>
              </a:rPr>
              <a:t>appui</a:t>
            </a:r>
            <a:r>
              <a:rPr lang="fr">
                <a:solidFill>
                  <a:schemeClr val="dk1"/>
                </a:solidFill>
              </a:rPr>
              <a:t> </a:t>
            </a:r>
            <a:r>
              <a:rPr lang="fr" b="1">
                <a:solidFill>
                  <a:schemeClr val="dk1"/>
                </a:solidFill>
              </a:rPr>
              <a:t>technique</a:t>
            </a:r>
            <a:r>
              <a:rPr lang="fr">
                <a:solidFill>
                  <a:schemeClr val="dk1"/>
                </a:solidFill>
              </a:rPr>
              <a:t>, par exemple : </a:t>
            </a:r>
            <a:endParaRPr lang="en-US"/>
          </a:p>
          <a:p>
            <a:pPr indent="-282575">
              <a:lnSpc>
                <a:spcPct val="114999"/>
              </a:lnSpc>
              <a:spcBef>
                <a:spcPts val="1800"/>
              </a:spcBef>
              <a:buFont typeface="Arial,Sans-Serif"/>
              <a:buChar char="●"/>
            </a:pPr>
            <a:r>
              <a:rPr lang="fr">
                <a:solidFill>
                  <a:schemeClr val="dk1"/>
                </a:solidFill>
              </a:rPr>
              <a:t>pour mener une campagne de plaidoyer,</a:t>
            </a:r>
            <a:endParaRPr lang="en-US"/>
          </a:p>
          <a:p>
            <a:pPr indent="-282575">
              <a:lnSpc>
                <a:spcPct val="114999"/>
              </a:lnSpc>
              <a:buFont typeface="Arial,Sans-Serif"/>
              <a:buChar char="●"/>
            </a:pPr>
            <a:r>
              <a:rPr lang="fr">
                <a:solidFill>
                  <a:schemeClr val="dk1"/>
                </a:solidFill>
              </a:rPr>
              <a:t>une action de recherche,</a:t>
            </a:r>
            <a:endParaRPr lang="en-US"/>
          </a:p>
          <a:p>
            <a:pPr indent="-282575">
              <a:lnSpc>
                <a:spcPct val="114999"/>
              </a:lnSpc>
              <a:buFont typeface="Arial,Sans-Serif"/>
              <a:buChar char="●"/>
            </a:pPr>
            <a:r>
              <a:rPr lang="fr">
                <a:solidFill>
                  <a:schemeClr val="dk1"/>
                </a:solidFill>
              </a:rPr>
              <a:t>ou pour identifier et mettre en place des projets.</a:t>
            </a:r>
            <a:endParaRPr lang="fr"/>
          </a:p>
          <a:p>
            <a:pPr lvl="1" indent="-295275">
              <a:lnSpc>
                <a:spcPct val="114999"/>
              </a:lnSpc>
              <a:buAutoNum type="alphaLcPeriod"/>
            </a:pPr>
            <a:endParaRPr lang="fr"/>
          </a:p>
        </p:txBody>
      </p:sp>
      <p:sp>
        <p:nvSpPr>
          <p:cNvPr id="93" name="Google Shape;93;p2:notes">
            <a:extLst>
              <a:ext uri="{FF2B5EF4-FFF2-40B4-BE49-F238E27FC236}">
                <a16:creationId xmlns:a16="http://schemas.microsoft.com/office/drawing/2014/main" id="{0602204B-A53B-D600-7FC7-E9E377B1FA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5839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B9FAA930-9981-F849-E05B-E0B74B75196A}"/>
            </a:ext>
          </a:extLst>
        </p:cNvPr>
        <p:cNvGrpSpPr/>
        <p:nvPr/>
      </p:nvGrpSpPr>
      <p:grpSpPr>
        <a:xfrm>
          <a:off x="0" y="0"/>
          <a:ext cx="0" cy="0"/>
          <a:chOff x="0" y="0"/>
          <a:chExt cx="0" cy="0"/>
        </a:xfrm>
      </p:grpSpPr>
      <p:sp>
        <p:nvSpPr>
          <p:cNvPr id="92" name="Google Shape;92;p2:notes">
            <a:extLst>
              <a:ext uri="{FF2B5EF4-FFF2-40B4-BE49-F238E27FC236}">
                <a16:creationId xmlns:a16="http://schemas.microsoft.com/office/drawing/2014/main" id="{6BCD45E3-FEAE-A27C-F114-6F06FCDCE7B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b="1"/>
              <a:t>MARIE</a:t>
            </a:r>
          </a:p>
          <a:p>
            <a:pPr marL="0" lvl="0" indent="0" algn="l" rtl="0">
              <a:spcBef>
                <a:spcPts val="0"/>
              </a:spcBef>
              <a:spcAft>
                <a:spcPts val="0"/>
              </a:spcAft>
              <a:buNone/>
            </a:pPr>
            <a:r>
              <a:rPr lang="fr-FR" b="0"/>
              <a:t>Organisation informelle</a:t>
            </a:r>
          </a:p>
          <a:p>
            <a:pPr marL="0" lvl="0" indent="0" algn="l" rtl="0">
              <a:spcBef>
                <a:spcPts val="0"/>
              </a:spcBef>
              <a:spcAft>
                <a:spcPts val="0"/>
              </a:spcAft>
              <a:buNone/>
            </a:pPr>
            <a:r>
              <a:rPr lang="fr-FR" b="0"/>
              <a:t>Contextes contraignants</a:t>
            </a:r>
          </a:p>
          <a:p>
            <a:pPr marL="0" lvl="0" indent="0" algn="l" rtl="0">
              <a:spcBef>
                <a:spcPts val="0"/>
              </a:spcBef>
              <a:spcAft>
                <a:spcPts val="0"/>
              </a:spcAft>
              <a:buNone/>
            </a:pPr>
            <a:r>
              <a:rPr lang="fr-FR" b="0"/>
              <a:t>Mise en danger / protection / mise en sécurité</a:t>
            </a:r>
          </a:p>
          <a:p>
            <a:pPr marL="0" lvl="0" indent="0" algn="l" rtl="0">
              <a:spcBef>
                <a:spcPts val="0"/>
              </a:spcBef>
              <a:spcAft>
                <a:spcPts val="0"/>
              </a:spcAft>
              <a:buNone/>
            </a:pPr>
            <a:r>
              <a:rPr lang="fr-FR" b="0"/>
              <a:t>Bataille Screening</a:t>
            </a:r>
          </a:p>
          <a:p>
            <a:pPr marL="0" lvl="0" indent="0" algn="l" rtl="0">
              <a:spcBef>
                <a:spcPts val="0"/>
              </a:spcBef>
              <a:spcAft>
                <a:spcPts val="0"/>
              </a:spcAft>
              <a:buNone/>
            </a:pPr>
            <a:r>
              <a:rPr lang="fr-FR" b="0"/>
              <a:t>Enjeu des ONG comme intermédiaire</a:t>
            </a:r>
            <a:endParaRPr b="0"/>
          </a:p>
        </p:txBody>
      </p:sp>
      <p:sp>
        <p:nvSpPr>
          <p:cNvPr id="93" name="Google Shape;93;p2:notes">
            <a:extLst>
              <a:ext uri="{FF2B5EF4-FFF2-40B4-BE49-F238E27FC236}">
                <a16:creationId xmlns:a16="http://schemas.microsoft.com/office/drawing/2014/main" id="{292A7FF6-ADE7-FEF0-1E11-64ACECCCF5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51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357FA6CF-73E1-425A-1FCF-A0CEB108BA75}"/>
            </a:ext>
          </a:extLst>
        </p:cNvPr>
        <p:cNvGrpSpPr/>
        <p:nvPr/>
      </p:nvGrpSpPr>
      <p:grpSpPr>
        <a:xfrm>
          <a:off x="0" y="0"/>
          <a:ext cx="0" cy="0"/>
          <a:chOff x="0" y="0"/>
          <a:chExt cx="0" cy="0"/>
        </a:xfrm>
      </p:grpSpPr>
      <p:sp>
        <p:nvSpPr>
          <p:cNvPr id="92" name="Google Shape;92;p2:notes">
            <a:extLst>
              <a:ext uri="{FF2B5EF4-FFF2-40B4-BE49-F238E27FC236}">
                <a16:creationId xmlns:a16="http://schemas.microsoft.com/office/drawing/2014/main" id="{AF4BE8D6-50C3-3F15-E9A5-EBA178A6CC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None/>
              <a:tabLst/>
              <a:defRPr/>
            </a:pPr>
            <a:r>
              <a:rPr lang="fr-FR" sz="1100" b="1">
                <a:latin typeface="Open Sans"/>
                <a:ea typeface="Open Sans"/>
                <a:cs typeface="Open Sans"/>
              </a:rPr>
              <a:t>PAULINE</a:t>
            </a:r>
          </a:p>
          <a:p>
            <a:pPr marL="171450" marR="0" lvl="0" indent="-171450" algn="just" defTabSz="914400" rtl="0" eaLnBrk="1" fontAlgn="auto" latinLnBrk="0" hangingPunct="1">
              <a:lnSpc>
                <a:spcPct val="100000"/>
              </a:lnSpc>
              <a:spcBef>
                <a:spcPts val="0"/>
              </a:spcBef>
              <a:spcAft>
                <a:spcPts val="0"/>
              </a:spcAft>
              <a:buClr>
                <a:srgbClr val="000000"/>
              </a:buClr>
              <a:buSzPts val="1100"/>
              <a:tabLst/>
              <a:defRPr/>
            </a:pPr>
            <a:r>
              <a:rPr lang="fr-FR" sz="1100">
                <a:latin typeface="Open Sans"/>
                <a:ea typeface="Open Sans"/>
                <a:cs typeface="Open Sans"/>
              </a:rPr>
              <a:t>IPPF en lead et sous-lead régional Afrique. MdM coordonne le projet au </a:t>
            </a:r>
            <a:r>
              <a:rPr lang="fr-FR" sz="1100" b="1">
                <a:latin typeface="Open Sans"/>
                <a:ea typeface="Open Sans"/>
                <a:cs typeface="Open Sans"/>
              </a:rPr>
              <a:t>Mexique </a:t>
            </a:r>
            <a:r>
              <a:rPr lang="fr-FR" sz="1100">
                <a:latin typeface="Open Sans"/>
                <a:ea typeface="Open Sans"/>
                <a:cs typeface="Open Sans"/>
              </a:rPr>
              <a:t>et en </a:t>
            </a:r>
            <a:r>
              <a:rPr lang="fr-FR" sz="1100" b="1">
                <a:latin typeface="Open Sans"/>
                <a:ea typeface="Open Sans"/>
                <a:cs typeface="Open Sans"/>
              </a:rPr>
              <a:t>Colombie </a:t>
            </a:r>
            <a:r>
              <a:rPr lang="fr-FR" sz="1100">
                <a:latin typeface="Open Sans"/>
                <a:ea typeface="Open Sans"/>
                <a:cs typeface="Open Sans"/>
              </a:rPr>
              <a:t>et</a:t>
            </a:r>
            <a:r>
              <a:rPr lang="fr-FR" sz="1100" b="1">
                <a:latin typeface="Open Sans"/>
                <a:ea typeface="Open Sans"/>
                <a:cs typeface="Open Sans"/>
              </a:rPr>
              <a:t> sous-lead Amérique Latine</a:t>
            </a:r>
            <a:r>
              <a:rPr lang="fr-FR" sz="1100">
                <a:latin typeface="Open Sans"/>
                <a:ea typeface="Open Sans"/>
                <a:cs typeface="Open Sans"/>
              </a:rPr>
              <a:t>. CREA pour l’Asie.</a:t>
            </a:r>
            <a:endParaRPr lang="en-US" sz="1100">
              <a:latin typeface="Open Sans"/>
              <a:ea typeface="Open Sans"/>
              <a:cs typeface="Open Sans"/>
            </a:endParaRPr>
          </a:p>
          <a:p>
            <a:pPr marL="171450" marR="0" lvl="0" indent="-171450" algn="just" defTabSz="914400" rtl="0" eaLnBrk="1" fontAlgn="auto" latinLnBrk="0" hangingPunct="1">
              <a:lnSpc>
                <a:spcPct val="100000"/>
              </a:lnSpc>
              <a:spcBef>
                <a:spcPts val="0"/>
              </a:spcBef>
              <a:spcAft>
                <a:spcPts val="0"/>
              </a:spcAft>
              <a:buClr>
                <a:srgbClr val="000000"/>
              </a:buClr>
              <a:buSzPts val="1100"/>
              <a:tabLst/>
              <a:defRPr/>
            </a:pPr>
            <a:r>
              <a:rPr lang="fr-FR"/>
              <a:t>Décrire le fonctionnement des comités régionaux et des instances de gouvernance</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br>
              <a:rPr lang="fr-FR"/>
            </a:br>
            <a:endParaRPr lang="fr-FR"/>
          </a:p>
        </p:txBody>
      </p:sp>
      <p:sp>
        <p:nvSpPr>
          <p:cNvPr id="93" name="Google Shape;93;p2:notes">
            <a:extLst>
              <a:ext uri="{FF2B5EF4-FFF2-40B4-BE49-F238E27FC236}">
                <a16:creationId xmlns:a16="http://schemas.microsoft.com/office/drawing/2014/main" id="{440A69BF-6A82-5D3B-C1CC-8D44E39FB7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2282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B8684A88-03E8-DB92-EF19-712A77EC7460}"/>
            </a:ext>
          </a:extLst>
        </p:cNvPr>
        <p:cNvGrpSpPr/>
        <p:nvPr/>
      </p:nvGrpSpPr>
      <p:grpSpPr>
        <a:xfrm>
          <a:off x="0" y="0"/>
          <a:ext cx="0" cy="0"/>
          <a:chOff x="0" y="0"/>
          <a:chExt cx="0" cy="0"/>
        </a:xfrm>
      </p:grpSpPr>
      <p:sp>
        <p:nvSpPr>
          <p:cNvPr id="92" name="Google Shape;92;p2:notes">
            <a:extLst>
              <a:ext uri="{FF2B5EF4-FFF2-40B4-BE49-F238E27FC236}">
                <a16:creationId xmlns:a16="http://schemas.microsoft.com/office/drawing/2014/main" id="{367F18A5-E025-DC66-4C04-15EBC03C8AD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Font typeface="Arial,Sans-Serif"/>
              <a:buNone/>
            </a:pPr>
            <a:r>
              <a:rPr lang="fr-FR" b="1">
                <a:solidFill>
                  <a:schemeClr val="tx1"/>
                </a:solidFill>
              </a:rPr>
              <a:t>PAULINE</a:t>
            </a:r>
          </a:p>
          <a:p>
            <a:pPr marL="0" indent="-171450">
              <a:buFont typeface="Arial,Sans-Serif"/>
              <a:buChar char="•"/>
            </a:pPr>
            <a:r>
              <a:rPr lang="fr-FR">
                <a:solidFill>
                  <a:schemeClr val="tx1"/>
                </a:solidFill>
              </a:rPr>
              <a:t>Financement des OSC: préparation et diffusion des appels à projets, présélection et diligence LAB-FT </a:t>
            </a:r>
            <a:endParaRPr lang="fr-FR"/>
          </a:p>
          <a:p>
            <a:pPr marL="171450" indent="-171450">
              <a:buFont typeface="Arial,Sans-Serif"/>
              <a:buChar char="•"/>
            </a:pPr>
            <a:endParaRPr lang="fr-FR"/>
          </a:p>
          <a:p>
            <a:pPr marL="171450" indent="-171450">
              <a:buFont typeface="Arial,Sans-Serif"/>
              <a:buChar char="•"/>
            </a:pPr>
            <a:r>
              <a:rPr lang="fr-FR">
                <a:solidFill>
                  <a:schemeClr val="tx1"/>
                </a:solidFill>
              </a:rPr>
              <a:t>Plan de suivi et d’évaluation pour les projets subventionnés </a:t>
            </a:r>
            <a:endParaRPr lang="fr-FR"/>
          </a:p>
          <a:p>
            <a:pPr marL="171450" indent="-171450">
              <a:buFont typeface="Arial,Sans-Serif"/>
              <a:buChar char="•"/>
            </a:pPr>
            <a:endParaRPr lang="fr-FR"/>
          </a:p>
          <a:p>
            <a:pPr marL="171450" indent="-171450">
              <a:buFont typeface="Arial,Sans-Serif"/>
              <a:buChar char="•"/>
            </a:pPr>
            <a:r>
              <a:rPr lang="fr-FR">
                <a:solidFill>
                  <a:schemeClr val="tx1"/>
                </a:solidFill>
              </a:rPr>
              <a:t>Cocréation et mise en place d’un programme de renforcement des capacités pour les OSC féministes (basé sur un autodiagnostic): plaidoyer politique, développement organisationnel, monitoring, thématiques spécifiques….  </a:t>
            </a:r>
            <a:endParaRPr lang="fr-FR"/>
          </a:p>
          <a:p>
            <a:pPr marL="171450" indent="-171450">
              <a:buFont typeface="Arial,Sans-Serif"/>
              <a:buChar char="•"/>
            </a:pPr>
            <a:endParaRPr lang="fr-FR"/>
          </a:p>
          <a:p>
            <a:pPr marL="171450" indent="-171450">
              <a:buFont typeface="Arial,Sans-Serif"/>
              <a:buChar char="•"/>
            </a:pPr>
            <a:r>
              <a:rPr lang="fr-FR">
                <a:solidFill>
                  <a:schemeClr val="tx1"/>
                </a:solidFill>
              </a:rPr>
              <a:t>Appui pour le dialogue entre OSC féministes et autorités: organisation d’ateliers, plan de sensibilisation… </a:t>
            </a:r>
            <a:endParaRPr lang="fr-FR">
              <a:solidFill>
                <a:srgbClr val="000000"/>
              </a:solidFill>
            </a:endParaRPr>
          </a:p>
          <a:p>
            <a:pPr marL="171450" indent="-171450">
              <a:buFont typeface="Arial,Sans-Serif"/>
              <a:buChar char="•"/>
            </a:pPr>
            <a:r>
              <a:rPr lang="fr-FR">
                <a:solidFill>
                  <a:schemeClr val="tx1"/>
                </a:solidFill>
              </a:rPr>
              <a:t>Appui à la participation des OSC féministes dans des forums régionaux et  internationaux</a:t>
            </a:r>
            <a:endParaRPr lang="fr-FR"/>
          </a:p>
        </p:txBody>
      </p:sp>
      <p:sp>
        <p:nvSpPr>
          <p:cNvPr id="93" name="Google Shape;93;p2:notes">
            <a:extLst>
              <a:ext uri="{FF2B5EF4-FFF2-40B4-BE49-F238E27FC236}">
                <a16:creationId xmlns:a16="http://schemas.microsoft.com/office/drawing/2014/main" id="{F529B95F-B44B-05D4-1949-06A9E7F063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7261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67331743-1440-CC2A-6A9A-2FB12873D83A}"/>
            </a:ext>
          </a:extLst>
        </p:cNvPr>
        <p:cNvGrpSpPr/>
        <p:nvPr/>
      </p:nvGrpSpPr>
      <p:grpSpPr>
        <a:xfrm>
          <a:off x="0" y="0"/>
          <a:ext cx="0" cy="0"/>
          <a:chOff x="0" y="0"/>
          <a:chExt cx="0" cy="0"/>
        </a:xfrm>
      </p:grpSpPr>
      <p:sp>
        <p:nvSpPr>
          <p:cNvPr id="92" name="Google Shape;92;p2:notes">
            <a:extLst>
              <a:ext uri="{FF2B5EF4-FFF2-40B4-BE49-F238E27FC236}">
                <a16:creationId xmlns:a16="http://schemas.microsoft.com/office/drawing/2014/main" id="{31FE0DA2-E75F-FBCD-E183-C0D8F515DD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a:extLst>
              <a:ext uri="{FF2B5EF4-FFF2-40B4-BE49-F238E27FC236}">
                <a16:creationId xmlns:a16="http://schemas.microsoft.com/office/drawing/2014/main" id="{F8D9253A-5E9F-2387-3FBA-91F648987D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6860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5D6E7146-E559-A596-E860-9BF334AA003D}"/>
            </a:ext>
          </a:extLst>
        </p:cNvPr>
        <p:cNvGrpSpPr/>
        <p:nvPr/>
      </p:nvGrpSpPr>
      <p:grpSpPr>
        <a:xfrm>
          <a:off x="0" y="0"/>
          <a:ext cx="0" cy="0"/>
          <a:chOff x="0" y="0"/>
          <a:chExt cx="0" cy="0"/>
        </a:xfrm>
      </p:grpSpPr>
      <p:sp>
        <p:nvSpPr>
          <p:cNvPr id="92" name="Google Shape;92;p2:notes">
            <a:extLst>
              <a:ext uri="{FF2B5EF4-FFF2-40B4-BE49-F238E27FC236}">
                <a16:creationId xmlns:a16="http://schemas.microsoft.com/office/drawing/2014/main" id="{9D401121-3B21-3893-9767-893D7547E0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b="1"/>
              <a:t>AXELLE</a:t>
            </a:r>
            <a:endParaRPr b="1"/>
          </a:p>
        </p:txBody>
      </p:sp>
      <p:sp>
        <p:nvSpPr>
          <p:cNvPr id="93" name="Google Shape;93;p2:notes">
            <a:extLst>
              <a:ext uri="{FF2B5EF4-FFF2-40B4-BE49-F238E27FC236}">
                <a16:creationId xmlns:a16="http://schemas.microsoft.com/office/drawing/2014/main" id="{275FEC7D-84B5-9A97-8620-21A98389A2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5521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E1D3F16F-F6FD-FAFE-E13E-D5615E56CF11}"/>
            </a:ext>
          </a:extLst>
        </p:cNvPr>
        <p:cNvGrpSpPr/>
        <p:nvPr/>
      </p:nvGrpSpPr>
      <p:grpSpPr>
        <a:xfrm>
          <a:off x="0" y="0"/>
          <a:ext cx="0" cy="0"/>
          <a:chOff x="0" y="0"/>
          <a:chExt cx="0" cy="0"/>
        </a:xfrm>
      </p:grpSpPr>
      <p:sp>
        <p:nvSpPr>
          <p:cNvPr id="92" name="Google Shape;92;p2:notes">
            <a:extLst>
              <a:ext uri="{FF2B5EF4-FFF2-40B4-BE49-F238E27FC236}">
                <a16:creationId xmlns:a16="http://schemas.microsoft.com/office/drawing/2014/main" id="{109E4EC6-1566-8810-DD3A-A73011B246C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b="1"/>
              <a:t>PAULINE</a:t>
            </a:r>
          </a:p>
          <a:p>
            <a:pPr marL="0" lvl="0" indent="0" algn="l" rtl="0">
              <a:spcBef>
                <a:spcPts val="0"/>
              </a:spcBef>
              <a:spcAft>
                <a:spcPts val="0"/>
              </a:spcAft>
              <a:buNone/>
            </a:pPr>
            <a:r>
              <a:rPr lang="fr-FR" b="1"/>
              <a:t>Appuyer le dialogue</a:t>
            </a:r>
          </a:p>
          <a:p>
            <a:pPr marL="0" lvl="0" indent="0" algn="l" rtl="0">
              <a:spcBef>
                <a:spcPts val="0"/>
              </a:spcBef>
              <a:spcAft>
                <a:spcPts val="0"/>
              </a:spcAft>
              <a:buNone/>
            </a:pPr>
            <a:r>
              <a:rPr lang="es-ES" sz="1100" b="0" i="0" u="none" strike="noStrike" cap="none">
                <a:solidFill>
                  <a:srgbClr val="000000"/>
                </a:solidFill>
                <a:effectLst/>
                <a:latin typeface="Arial"/>
                <a:ea typeface="Arial"/>
                <a:cs typeface="Arial"/>
                <a:sym typeface="Arial"/>
              </a:rPr>
              <a:t>Este ultimo punto es muy importante a mi aviso. Contamos con </a:t>
            </a:r>
            <a:r>
              <a:rPr lang="es-ES" sz="1100" b="0" i="0" u="none" strike="noStrike" cap="none" err="1">
                <a:solidFill>
                  <a:srgbClr val="000000"/>
                </a:solidFill>
                <a:effectLst/>
                <a:latin typeface="Arial"/>
                <a:ea typeface="Arial"/>
                <a:cs typeface="Arial"/>
                <a:sym typeface="Arial"/>
              </a:rPr>
              <a:t>consultorias</a:t>
            </a:r>
            <a:r>
              <a:rPr lang="es-ES" sz="1100" b="0" i="0" u="none" strike="noStrike" cap="none">
                <a:solidFill>
                  <a:srgbClr val="000000"/>
                </a:solidFill>
                <a:effectLst/>
                <a:latin typeface="Arial"/>
                <a:ea typeface="Arial"/>
                <a:cs typeface="Arial"/>
                <a:sym typeface="Arial"/>
              </a:rPr>
              <a:t> externas solo en raros casos, tenemos las competencias en casa y esto hace que los acompañamientos puedan ser mas constantes en el tiempo y se genere confianza</a:t>
            </a:r>
            <a:endParaRPr b="1"/>
          </a:p>
        </p:txBody>
      </p:sp>
      <p:sp>
        <p:nvSpPr>
          <p:cNvPr id="93" name="Google Shape;93;p2:notes">
            <a:extLst>
              <a:ext uri="{FF2B5EF4-FFF2-40B4-BE49-F238E27FC236}">
                <a16:creationId xmlns:a16="http://schemas.microsoft.com/office/drawing/2014/main" id="{C4EFC3CD-D15B-5D04-2C50-0622513AF4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657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2286000" y="1683545"/>
            <a:ext cx="13716000" cy="3581400"/>
          </a:xfrm>
          <a:prstGeom prst="rect">
            <a:avLst/>
          </a:prstGeom>
          <a:noFill/>
          <a:ln>
            <a:noFill/>
          </a:ln>
        </p:spPr>
        <p:txBody>
          <a:bodyPr spcFirstLastPara="1" wrap="square" lIns="137150" tIns="68550" rIns="137150" bIns="68550" anchor="b" anchorCtr="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3" name="Google Shape;13;p9"/>
          <p:cNvSpPr txBox="1">
            <a:spLocks noGrp="1"/>
          </p:cNvSpPr>
          <p:nvPr>
            <p:ph type="subTitle" idx="1"/>
          </p:nvPr>
        </p:nvSpPr>
        <p:spPr>
          <a:xfrm>
            <a:off x="2286000" y="5403057"/>
            <a:ext cx="13716000" cy="2483700"/>
          </a:xfrm>
          <a:prstGeom prst="rect">
            <a:avLst/>
          </a:prstGeom>
          <a:noFill/>
          <a:ln>
            <a:noFill/>
          </a:ln>
        </p:spPr>
        <p:txBody>
          <a:bodyPr spcFirstLastPara="1" wrap="square" lIns="137150" tIns="68550" rIns="137150" bIns="6855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800"/>
              </a:spcBef>
              <a:spcAft>
                <a:spcPts val="0"/>
              </a:spcAft>
              <a:buClr>
                <a:schemeClr val="dk1"/>
              </a:buClr>
              <a:buSzPts val="3000"/>
              <a:buNone/>
              <a:defRPr sz="3000"/>
            </a:lvl2pPr>
            <a:lvl3pPr lvl="2" algn="ctr">
              <a:lnSpc>
                <a:spcPct val="90000"/>
              </a:lnSpc>
              <a:spcBef>
                <a:spcPts val="800"/>
              </a:spcBef>
              <a:spcAft>
                <a:spcPts val="0"/>
              </a:spcAft>
              <a:buClr>
                <a:schemeClr val="dk1"/>
              </a:buClr>
              <a:buSzPts val="2700"/>
              <a:buNone/>
              <a:defRPr sz="2700"/>
            </a:lvl3pPr>
            <a:lvl4pPr lvl="3" algn="ctr">
              <a:lnSpc>
                <a:spcPct val="90000"/>
              </a:lnSpc>
              <a:spcBef>
                <a:spcPts val="800"/>
              </a:spcBef>
              <a:spcAft>
                <a:spcPts val="0"/>
              </a:spcAft>
              <a:buClr>
                <a:schemeClr val="dk1"/>
              </a:buClr>
              <a:buSzPts val="2400"/>
              <a:buNone/>
              <a:defRPr sz="2400"/>
            </a:lvl4pPr>
            <a:lvl5pPr lvl="4" algn="ctr">
              <a:lnSpc>
                <a:spcPct val="90000"/>
              </a:lnSpc>
              <a:spcBef>
                <a:spcPts val="800"/>
              </a:spcBef>
              <a:spcAft>
                <a:spcPts val="0"/>
              </a:spcAft>
              <a:buClr>
                <a:schemeClr val="dk1"/>
              </a:buClr>
              <a:buSzPts val="2400"/>
              <a:buNone/>
              <a:defRPr sz="2400"/>
            </a:lvl5pPr>
            <a:lvl6pPr lvl="5" algn="ctr">
              <a:lnSpc>
                <a:spcPct val="90000"/>
              </a:lnSpc>
              <a:spcBef>
                <a:spcPts val="800"/>
              </a:spcBef>
              <a:spcAft>
                <a:spcPts val="0"/>
              </a:spcAft>
              <a:buClr>
                <a:schemeClr val="dk1"/>
              </a:buClr>
              <a:buSzPts val="2400"/>
              <a:buNone/>
              <a:defRPr sz="2400"/>
            </a:lvl6pPr>
            <a:lvl7pPr lvl="6" algn="ctr">
              <a:lnSpc>
                <a:spcPct val="90000"/>
              </a:lnSpc>
              <a:spcBef>
                <a:spcPts val="800"/>
              </a:spcBef>
              <a:spcAft>
                <a:spcPts val="0"/>
              </a:spcAft>
              <a:buClr>
                <a:schemeClr val="dk1"/>
              </a:buClr>
              <a:buSzPts val="2400"/>
              <a:buNone/>
              <a:defRPr sz="2400"/>
            </a:lvl7pPr>
            <a:lvl8pPr lvl="7" algn="ctr">
              <a:lnSpc>
                <a:spcPct val="90000"/>
              </a:lnSpc>
              <a:spcBef>
                <a:spcPts val="800"/>
              </a:spcBef>
              <a:spcAft>
                <a:spcPts val="0"/>
              </a:spcAft>
              <a:buClr>
                <a:schemeClr val="dk1"/>
              </a:buClr>
              <a:buSzPts val="2400"/>
              <a:buNone/>
              <a:defRPr sz="2400"/>
            </a:lvl8pPr>
            <a:lvl9pPr lvl="8" algn="ctr">
              <a:lnSpc>
                <a:spcPct val="90000"/>
              </a:lnSpc>
              <a:spcBef>
                <a:spcPts val="800"/>
              </a:spcBef>
              <a:spcAft>
                <a:spcPts val="0"/>
              </a:spcAft>
              <a:buClr>
                <a:schemeClr val="dk1"/>
              </a:buClr>
              <a:buSzPts val="2400"/>
              <a:buNone/>
              <a:defRPr sz="2400"/>
            </a:lvl9pPr>
          </a:lstStyle>
          <a:p>
            <a:endParaRPr/>
          </a:p>
        </p:txBody>
      </p:sp>
      <p:sp>
        <p:nvSpPr>
          <p:cNvPr id="14" name="Google Shape;14;p9"/>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5" name="Google Shape;15;p9"/>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6" name="Google Shape;16;p9"/>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10700250" y="2934938"/>
            <a:ext cx="8717700" cy="39432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76" name="Google Shape;76;p19"/>
          <p:cNvSpPr txBox="1">
            <a:spLocks noGrp="1"/>
          </p:cNvSpPr>
          <p:nvPr>
            <p:ph type="body" idx="1"/>
          </p:nvPr>
        </p:nvSpPr>
        <p:spPr>
          <a:xfrm rot="5400000">
            <a:off x="2699250" y="-894112"/>
            <a:ext cx="8717700" cy="116013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77" name="Google Shape;77;p19"/>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78" name="Google Shape;78;p19"/>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79" name="Google Shape;79;p19"/>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1247775" y="2564607"/>
            <a:ext cx="15773400" cy="4279200"/>
          </a:xfrm>
          <a:prstGeom prst="rect">
            <a:avLst/>
          </a:prstGeom>
          <a:noFill/>
          <a:ln>
            <a:noFill/>
          </a:ln>
        </p:spPr>
        <p:txBody>
          <a:bodyPr spcFirstLastPara="1" wrap="square" lIns="137150" tIns="68550" rIns="137150" bIns="68550" anchor="b" anchorCtr="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25" name="Google Shape;25;p11"/>
          <p:cNvSpPr txBox="1">
            <a:spLocks noGrp="1"/>
          </p:cNvSpPr>
          <p:nvPr>
            <p:ph type="body" idx="1"/>
          </p:nvPr>
        </p:nvSpPr>
        <p:spPr>
          <a:xfrm>
            <a:off x="1247775" y="6884195"/>
            <a:ext cx="15773400" cy="2250300"/>
          </a:xfrm>
          <a:prstGeom prst="rect">
            <a:avLst/>
          </a:prstGeom>
          <a:noFill/>
          <a:ln>
            <a:noFill/>
          </a:ln>
        </p:spPr>
        <p:txBody>
          <a:bodyPr spcFirstLastPara="1" wrap="square" lIns="137150" tIns="68550" rIns="137150" bIns="68550" anchor="t" anchorCtr="0">
            <a:normAutofit/>
          </a:bodyPr>
          <a:lstStyle>
            <a:lvl1pPr marL="457200" lvl="0" indent="-228600" algn="l">
              <a:lnSpc>
                <a:spcPct val="90000"/>
              </a:lnSpc>
              <a:spcBef>
                <a:spcPts val="1500"/>
              </a:spcBef>
              <a:spcAft>
                <a:spcPts val="0"/>
              </a:spcAft>
              <a:buClr>
                <a:srgbClr val="888888"/>
              </a:buClr>
              <a:buSzPts val="3600"/>
              <a:buNone/>
              <a:defRPr sz="3600">
                <a:solidFill>
                  <a:srgbClr val="888888"/>
                </a:solidFill>
              </a:defRPr>
            </a:lvl1pPr>
            <a:lvl2pPr marL="914400" lvl="1" indent="-228600" algn="l">
              <a:lnSpc>
                <a:spcPct val="90000"/>
              </a:lnSpc>
              <a:spcBef>
                <a:spcPts val="800"/>
              </a:spcBef>
              <a:spcAft>
                <a:spcPts val="0"/>
              </a:spcAft>
              <a:buClr>
                <a:srgbClr val="888888"/>
              </a:buClr>
              <a:buSzPts val="3000"/>
              <a:buNone/>
              <a:defRPr sz="3000">
                <a:solidFill>
                  <a:srgbClr val="888888"/>
                </a:solidFill>
              </a:defRPr>
            </a:lvl2pPr>
            <a:lvl3pPr marL="1371600" lvl="2" indent="-228600" algn="l">
              <a:lnSpc>
                <a:spcPct val="90000"/>
              </a:lnSpc>
              <a:spcBef>
                <a:spcPts val="800"/>
              </a:spcBef>
              <a:spcAft>
                <a:spcPts val="0"/>
              </a:spcAft>
              <a:buClr>
                <a:srgbClr val="888888"/>
              </a:buClr>
              <a:buSzPts val="2700"/>
              <a:buNone/>
              <a:defRPr sz="2700">
                <a:solidFill>
                  <a:srgbClr val="888888"/>
                </a:solidFill>
              </a:defRPr>
            </a:lvl3pPr>
            <a:lvl4pPr marL="1828800" lvl="3" indent="-228600" algn="l">
              <a:lnSpc>
                <a:spcPct val="90000"/>
              </a:lnSpc>
              <a:spcBef>
                <a:spcPts val="800"/>
              </a:spcBef>
              <a:spcAft>
                <a:spcPts val="0"/>
              </a:spcAft>
              <a:buClr>
                <a:srgbClr val="888888"/>
              </a:buClr>
              <a:buSzPts val="2400"/>
              <a:buNone/>
              <a:defRPr sz="2400">
                <a:solidFill>
                  <a:srgbClr val="888888"/>
                </a:solidFill>
              </a:defRPr>
            </a:lvl4pPr>
            <a:lvl5pPr marL="2286000" lvl="4" indent="-228600" algn="l">
              <a:lnSpc>
                <a:spcPct val="90000"/>
              </a:lnSpc>
              <a:spcBef>
                <a:spcPts val="800"/>
              </a:spcBef>
              <a:spcAft>
                <a:spcPts val="0"/>
              </a:spcAft>
              <a:buClr>
                <a:srgbClr val="888888"/>
              </a:buClr>
              <a:buSzPts val="2400"/>
              <a:buNone/>
              <a:defRPr sz="2400">
                <a:solidFill>
                  <a:srgbClr val="888888"/>
                </a:solidFill>
              </a:defRPr>
            </a:lvl5pPr>
            <a:lvl6pPr marL="2743200" lvl="5" indent="-228600" algn="l">
              <a:lnSpc>
                <a:spcPct val="90000"/>
              </a:lnSpc>
              <a:spcBef>
                <a:spcPts val="800"/>
              </a:spcBef>
              <a:spcAft>
                <a:spcPts val="0"/>
              </a:spcAft>
              <a:buClr>
                <a:srgbClr val="888888"/>
              </a:buClr>
              <a:buSzPts val="2400"/>
              <a:buNone/>
              <a:defRPr sz="2400">
                <a:solidFill>
                  <a:srgbClr val="888888"/>
                </a:solidFill>
              </a:defRPr>
            </a:lvl6pPr>
            <a:lvl7pPr marL="3200400" lvl="6" indent="-228600" algn="l">
              <a:lnSpc>
                <a:spcPct val="90000"/>
              </a:lnSpc>
              <a:spcBef>
                <a:spcPts val="800"/>
              </a:spcBef>
              <a:spcAft>
                <a:spcPts val="0"/>
              </a:spcAft>
              <a:buClr>
                <a:srgbClr val="888888"/>
              </a:buClr>
              <a:buSzPts val="2400"/>
              <a:buNone/>
              <a:defRPr sz="2400">
                <a:solidFill>
                  <a:srgbClr val="888888"/>
                </a:solidFill>
              </a:defRPr>
            </a:lvl7pPr>
            <a:lvl8pPr marL="3657600" lvl="7" indent="-228600" algn="l">
              <a:lnSpc>
                <a:spcPct val="90000"/>
              </a:lnSpc>
              <a:spcBef>
                <a:spcPts val="800"/>
              </a:spcBef>
              <a:spcAft>
                <a:spcPts val="0"/>
              </a:spcAft>
              <a:buClr>
                <a:srgbClr val="888888"/>
              </a:buClr>
              <a:buSzPts val="2400"/>
              <a:buNone/>
              <a:defRPr sz="2400">
                <a:solidFill>
                  <a:srgbClr val="888888"/>
                </a:solidFill>
              </a:defRPr>
            </a:lvl8pPr>
            <a:lvl9pPr marL="4114800" lvl="8" indent="-228600" algn="l">
              <a:lnSpc>
                <a:spcPct val="90000"/>
              </a:lnSpc>
              <a:spcBef>
                <a:spcPts val="800"/>
              </a:spcBef>
              <a:spcAft>
                <a:spcPts val="0"/>
              </a:spcAft>
              <a:buClr>
                <a:srgbClr val="888888"/>
              </a:buClr>
              <a:buSzPts val="2400"/>
              <a:buNone/>
              <a:defRPr sz="2400">
                <a:solidFill>
                  <a:srgbClr val="888888"/>
                </a:solidFill>
              </a:defRPr>
            </a:lvl9pPr>
          </a:lstStyle>
          <a:p>
            <a:endParaRPr/>
          </a:p>
        </p:txBody>
      </p:sp>
      <p:sp>
        <p:nvSpPr>
          <p:cNvPr id="26" name="Google Shape;26;p11"/>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27" name="Google Shape;27;p11"/>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28" name="Google Shape;28;p11"/>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9"/>
        <p:cNvGrpSpPr/>
        <p:nvPr/>
      </p:nvGrpSpPr>
      <p:grpSpPr>
        <a:xfrm>
          <a:off x="0" y="0"/>
          <a:ext cx="0" cy="0"/>
          <a:chOff x="0" y="0"/>
          <a:chExt cx="0" cy="0"/>
        </a:xfrm>
      </p:grpSpPr>
      <p:sp>
        <p:nvSpPr>
          <p:cNvPr id="30" name="Google Shape;30;p12"/>
          <p:cNvSpPr txBox="1">
            <a:spLocks noGrp="1"/>
          </p:cNvSpPr>
          <p:nvPr>
            <p:ph type="title"/>
          </p:nvPr>
        </p:nvSpPr>
        <p:spPr>
          <a:xfrm>
            <a:off x="1257300" y="547688"/>
            <a:ext cx="15773400" cy="19884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31" name="Google Shape;31;p12"/>
          <p:cNvSpPr txBox="1">
            <a:spLocks noGrp="1"/>
          </p:cNvSpPr>
          <p:nvPr>
            <p:ph type="body" idx="1"/>
          </p:nvPr>
        </p:nvSpPr>
        <p:spPr>
          <a:xfrm>
            <a:off x="1257300" y="2738438"/>
            <a:ext cx="7772400" cy="65271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32" name="Google Shape;32;p12"/>
          <p:cNvSpPr txBox="1">
            <a:spLocks noGrp="1"/>
          </p:cNvSpPr>
          <p:nvPr>
            <p:ph type="body" idx="2"/>
          </p:nvPr>
        </p:nvSpPr>
        <p:spPr>
          <a:xfrm>
            <a:off x="9258300" y="2738438"/>
            <a:ext cx="7772400" cy="65271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33" name="Google Shape;33;p12"/>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34" name="Google Shape;34;p12"/>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35" name="Google Shape;35;p12"/>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1259682" y="547688"/>
            <a:ext cx="15773400" cy="19884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38" name="Google Shape;38;p13"/>
          <p:cNvSpPr txBox="1">
            <a:spLocks noGrp="1"/>
          </p:cNvSpPr>
          <p:nvPr>
            <p:ph type="body" idx="1"/>
          </p:nvPr>
        </p:nvSpPr>
        <p:spPr>
          <a:xfrm>
            <a:off x="1259682" y="2521745"/>
            <a:ext cx="7736700" cy="1236000"/>
          </a:xfrm>
          <a:prstGeom prst="rect">
            <a:avLst/>
          </a:prstGeom>
          <a:noFill/>
          <a:ln>
            <a:noFill/>
          </a:ln>
        </p:spPr>
        <p:txBody>
          <a:bodyPr spcFirstLastPara="1" wrap="square" lIns="137150" tIns="68550" rIns="137150" bIns="6855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800"/>
              </a:spcBef>
              <a:spcAft>
                <a:spcPts val="0"/>
              </a:spcAft>
              <a:buClr>
                <a:schemeClr val="dk1"/>
              </a:buClr>
              <a:buSzPts val="3000"/>
              <a:buNone/>
              <a:defRPr sz="3000" b="1"/>
            </a:lvl2pPr>
            <a:lvl3pPr marL="1371600" lvl="2" indent="-228600" algn="l">
              <a:lnSpc>
                <a:spcPct val="90000"/>
              </a:lnSpc>
              <a:spcBef>
                <a:spcPts val="800"/>
              </a:spcBef>
              <a:spcAft>
                <a:spcPts val="0"/>
              </a:spcAft>
              <a:buClr>
                <a:schemeClr val="dk1"/>
              </a:buClr>
              <a:buSzPts val="2700"/>
              <a:buNone/>
              <a:defRPr sz="2700" b="1"/>
            </a:lvl3pPr>
            <a:lvl4pPr marL="1828800" lvl="3" indent="-228600" algn="l">
              <a:lnSpc>
                <a:spcPct val="90000"/>
              </a:lnSpc>
              <a:spcBef>
                <a:spcPts val="800"/>
              </a:spcBef>
              <a:spcAft>
                <a:spcPts val="0"/>
              </a:spcAft>
              <a:buClr>
                <a:schemeClr val="dk1"/>
              </a:buClr>
              <a:buSzPts val="2400"/>
              <a:buNone/>
              <a:defRPr sz="2400" b="1"/>
            </a:lvl4pPr>
            <a:lvl5pPr marL="2286000" lvl="4" indent="-228600" algn="l">
              <a:lnSpc>
                <a:spcPct val="90000"/>
              </a:lnSpc>
              <a:spcBef>
                <a:spcPts val="800"/>
              </a:spcBef>
              <a:spcAft>
                <a:spcPts val="0"/>
              </a:spcAft>
              <a:buClr>
                <a:schemeClr val="dk1"/>
              </a:buClr>
              <a:buSzPts val="2400"/>
              <a:buNone/>
              <a:defRPr sz="2400" b="1"/>
            </a:lvl5pPr>
            <a:lvl6pPr marL="2743200" lvl="5" indent="-228600" algn="l">
              <a:lnSpc>
                <a:spcPct val="90000"/>
              </a:lnSpc>
              <a:spcBef>
                <a:spcPts val="800"/>
              </a:spcBef>
              <a:spcAft>
                <a:spcPts val="0"/>
              </a:spcAft>
              <a:buClr>
                <a:schemeClr val="dk1"/>
              </a:buClr>
              <a:buSzPts val="2400"/>
              <a:buNone/>
              <a:defRPr sz="2400" b="1"/>
            </a:lvl6pPr>
            <a:lvl7pPr marL="3200400" lvl="6" indent="-228600" algn="l">
              <a:lnSpc>
                <a:spcPct val="90000"/>
              </a:lnSpc>
              <a:spcBef>
                <a:spcPts val="800"/>
              </a:spcBef>
              <a:spcAft>
                <a:spcPts val="0"/>
              </a:spcAft>
              <a:buClr>
                <a:schemeClr val="dk1"/>
              </a:buClr>
              <a:buSzPts val="2400"/>
              <a:buNone/>
              <a:defRPr sz="2400" b="1"/>
            </a:lvl7pPr>
            <a:lvl8pPr marL="3657600" lvl="7" indent="-228600" algn="l">
              <a:lnSpc>
                <a:spcPct val="90000"/>
              </a:lnSpc>
              <a:spcBef>
                <a:spcPts val="800"/>
              </a:spcBef>
              <a:spcAft>
                <a:spcPts val="0"/>
              </a:spcAft>
              <a:buClr>
                <a:schemeClr val="dk1"/>
              </a:buClr>
              <a:buSzPts val="2400"/>
              <a:buNone/>
              <a:defRPr sz="2400" b="1"/>
            </a:lvl8pPr>
            <a:lvl9pPr marL="4114800" lvl="8" indent="-228600" algn="l">
              <a:lnSpc>
                <a:spcPct val="90000"/>
              </a:lnSpc>
              <a:spcBef>
                <a:spcPts val="800"/>
              </a:spcBef>
              <a:spcAft>
                <a:spcPts val="0"/>
              </a:spcAft>
              <a:buClr>
                <a:schemeClr val="dk1"/>
              </a:buClr>
              <a:buSzPts val="2400"/>
              <a:buNone/>
              <a:defRPr sz="2400" b="1"/>
            </a:lvl9pPr>
          </a:lstStyle>
          <a:p>
            <a:endParaRPr/>
          </a:p>
        </p:txBody>
      </p:sp>
      <p:sp>
        <p:nvSpPr>
          <p:cNvPr id="39" name="Google Shape;39;p13"/>
          <p:cNvSpPr txBox="1">
            <a:spLocks noGrp="1"/>
          </p:cNvSpPr>
          <p:nvPr>
            <p:ph type="body" idx="2"/>
          </p:nvPr>
        </p:nvSpPr>
        <p:spPr>
          <a:xfrm>
            <a:off x="1259682" y="3757613"/>
            <a:ext cx="7736700" cy="55269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40" name="Google Shape;40;p13"/>
          <p:cNvSpPr txBox="1">
            <a:spLocks noGrp="1"/>
          </p:cNvSpPr>
          <p:nvPr>
            <p:ph type="body" idx="3"/>
          </p:nvPr>
        </p:nvSpPr>
        <p:spPr>
          <a:xfrm>
            <a:off x="9258300" y="2521745"/>
            <a:ext cx="7774800" cy="1236000"/>
          </a:xfrm>
          <a:prstGeom prst="rect">
            <a:avLst/>
          </a:prstGeom>
          <a:noFill/>
          <a:ln>
            <a:noFill/>
          </a:ln>
        </p:spPr>
        <p:txBody>
          <a:bodyPr spcFirstLastPara="1" wrap="square" lIns="137150" tIns="68550" rIns="137150" bIns="6855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800"/>
              </a:spcBef>
              <a:spcAft>
                <a:spcPts val="0"/>
              </a:spcAft>
              <a:buClr>
                <a:schemeClr val="dk1"/>
              </a:buClr>
              <a:buSzPts val="3000"/>
              <a:buNone/>
              <a:defRPr sz="3000" b="1"/>
            </a:lvl2pPr>
            <a:lvl3pPr marL="1371600" lvl="2" indent="-228600" algn="l">
              <a:lnSpc>
                <a:spcPct val="90000"/>
              </a:lnSpc>
              <a:spcBef>
                <a:spcPts val="800"/>
              </a:spcBef>
              <a:spcAft>
                <a:spcPts val="0"/>
              </a:spcAft>
              <a:buClr>
                <a:schemeClr val="dk1"/>
              </a:buClr>
              <a:buSzPts val="2700"/>
              <a:buNone/>
              <a:defRPr sz="2700" b="1"/>
            </a:lvl3pPr>
            <a:lvl4pPr marL="1828800" lvl="3" indent="-228600" algn="l">
              <a:lnSpc>
                <a:spcPct val="90000"/>
              </a:lnSpc>
              <a:spcBef>
                <a:spcPts val="800"/>
              </a:spcBef>
              <a:spcAft>
                <a:spcPts val="0"/>
              </a:spcAft>
              <a:buClr>
                <a:schemeClr val="dk1"/>
              </a:buClr>
              <a:buSzPts val="2400"/>
              <a:buNone/>
              <a:defRPr sz="2400" b="1"/>
            </a:lvl4pPr>
            <a:lvl5pPr marL="2286000" lvl="4" indent="-228600" algn="l">
              <a:lnSpc>
                <a:spcPct val="90000"/>
              </a:lnSpc>
              <a:spcBef>
                <a:spcPts val="800"/>
              </a:spcBef>
              <a:spcAft>
                <a:spcPts val="0"/>
              </a:spcAft>
              <a:buClr>
                <a:schemeClr val="dk1"/>
              </a:buClr>
              <a:buSzPts val="2400"/>
              <a:buNone/>
              <a:defRPr sz="2400" b="1"/>
            </a:lvl5pPr>
            <a:lvl6pPr marL="2743200" lvl="5" indent="-228600" algn="l">
              <a:lnSpc>
                <a:spcPct val="90000"/>
              </a:lnSpc>
              <a:spcBef>
                <a:spcPts val="800"/>
              </a:spcBef>
              <a:spcAft>
                <a:spcPts val="0"/>
              </a:spcAft>
              <a:buClr>
                <a:schemeClr val="dk1"/>
              </a:buClr>
              <a:buSzPts val="2400"/>
              <a:buNone/>
              <a:defRPr sz="2400" b="1"/>
            </a:lvl6pPr>
            <a:lvl7pPr marL="3200400" lvl="6" indent="-228600" algn="l">
              <a:lnSpc>
                <a:spcPct val="90000"/>
              </a:lnSpc>
              <a:spcBef>
                <a:spcPts val="800"/>
              </a:spcBef>
              <a:spcAft>
                <a:spcPts val="0"/>
              </a:spcAft>
              <a:buClr>
                <a:schemeClr val="dk1"/>
              </a:buClr>
              <a:buSzPts val="2400"/>
              <a:buNone/>
              <a:defRPr sz="2400" b="1"/>
            </a:lvl7pPr>
            <a:lvl8pPr marL="3657600" lvl="7" indent="-228600" algn="l">
              <a:lnSpc>
                <a:spcPct val="90000"/>
              </a:lnSpc>
              <a:spcBef>
                <a:spcPts val="800"/>
              </a:spcBef>
              <a:spcAft>
                <a:spcPts val="0"/>
              </a:spcAft>
              <a:buClr>
                <a:schemeClr val="dk1"/>
              </a:buClr>
              <a:buSzPts val="2400"/>
              <a:buNone/>
              <a:defRPr sz="2400" b="1"/>
            </a:lvl8pPr>
            <a:lvl9pPr marL="4114800" lvl="8" indent="-228600" algn="l">
              <a:lnSpc>
                <a:spcPct val="90000"/>
              </a:lnSpc>
              <a:spcBef>
                <a:spcPts val="800"/>
              </a:spcBef>
              <a:spcAft>
                <a:spcPts val="0"/>
              </a:spcAft>
              <a:buClr>
                <a:schemeClr val="dk1"/>
              </a:buClr>
              <a:buSzPts val="2400"/>
              <a:buNone/>
              <a:defRPr sz="2400" b="1"/>
            </a:lvl9pPr>
          </a:lstStyle>
          <a:p>
            <a:endParaRPr/>
          </a:p>
        </p:txBody>
      </p:sp>
      <p:sp>
        <p:nvSpPr>
          <p:cNvPr id="41" name="Google Shape;41;p13"/>
          <p:cNvSpPr txBox="1">
            <a:spLocks noGrp="1"/>
          </p:cNvSpPr>
          <p:nvPr>
            <p:ph type="body" idx="4"/>
          </p:nvPr>
        </p:nvSpPr>
        <p:spPr>
          <a:xfrm>
            <a:off x="9258300" y="3757613"/>
            <a:ext cx="7774800" cy="55269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42" name="Google Shape;42;p13"/>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43" name="Google Shape;43;p13"/>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44" name="Google Shape;44;p13"/>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1257300" y="547688"/>
            <a:ext cx="15773400" cy="19884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47" name="Google Shape;47;p14"/>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48" name="Google Shape;48;p14"/>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49" name="Google Shape;49;p14"/>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52" name="Google Shape;52;p15"/>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53" name="Google Shape;53;p15"/>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1259682" y="685800"/>
            <a:ext cx="5898300" cy="2400300"/>
          </a:xfrm>
          <a:prstGeom prst="rect">
            <a:avLst/>
          </a:prstGeom>
          <a:noFill/>
          <a:ln>
            <a:noFill/>
          </a:ln>
        </p:spPr>
        <p:txBody>
          <a:bodyPr spcFirstLastPara="1" wrap="square" lIns="137150" tIns="68550" rIns="137150" bIns="6855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56" name="Google Shape;56;p16"/>
          <p:cNvSpPr txBox="1">
            <a:spLocks noGrp="1"/>
          </p:cNvSpPr>
          <p:nvPr>
            <p:ph type="body" idx="1"/>
          </p:nvPr>
        </p:nvSpPr>
        <p:spPr>
          <a:xfrm>
            <a:off x="7774782" y="1481138"/>
            <a:ext cx="9258300" cy="7310400"/>
          </a:xfrm>
          <a:prstGeom prst="rect">
            <a:avLst/>
          </a:prstGeom>
          <a:noFill/>
          <a:ln>
            <a:noFill/>
          </a:ln>
        </p:spPr>
        <p:txBody>
          <a:bodyPr spcFirstLastPara="1" wrap="square" lIns="137150" tIns="68550" rIns="137150" bIns="6855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800"/>
              </a:spcBef>
              <a:spcAft>
                <a:spcPts val="0"/>
              </a:spcAft>
              <a:buClr>
                <a:schemeClr val="dk1"/>
              </a:buClr>
              <a:buSzPts val="4200"/>
              <a:buChar char="•"/>
              <a:defRPr sz="4200"/>
            </a:lvl2pPr>
            <a:lvl3pPr marL="1371600" lvl="2" indent="-457200" algn="l">
              <a:lnSpc>
                <a:spcPct val="90000"/>
              </a:lnSpc>
              <a:spcBef>
                <a:spcPts val="800"/>
              </a:spcBef>
              <a:spcAft>
                <a:spcPts val="0"/>
              </a:spcAft>
              <a:buClr>
                <a:schemeClr val="dk1"/>
              </a:buClr>
              <a:buSzPts val="3600"/>
              <a:buChar char="•"/>
              <a:defRPr sz="3600"/>
            </a:lvl3pPr>
            <a:lvl4pPr marL="1828800" lvl="3" indent="-419100" algn="l">
              <a:lnSpc>
                <a:spcPct val="90000"/>
              </a:lnSpc>
              <a:spcBef>
                <a:spcPts val="800"/>
              </a:spcBef>
              <a:spcAft>
                <a:spcPts val="0"/>
              </a:spcAft>
              <a:buClr>
                <a:schemeClr val="dk1"/>
              </a:buClr>
              <a:buSzPts val="3000"/>
              <a:buChar char="•"/>
              <a:defRPr sz="3000"/>
            </a:lvl4pPr>
            <a:lvl5pPr marL="2286000" lvl="4" indent="-419100" algn="l">
              <a:lnSpc>
                <a:spcPct val="90000"/>
              </a:lnSpc>
              <a:spcBef>
                <a:spcPts val="800"/>
              </a:spcBef>
              <a:spcAft>
                <a:spcPts val="0"/>
              </a:spcAft>
              <a:buClr>
                <a:schemeClr val="dk1"/>
              </a:buClr>
              <a:buSzPts val="3000"/>
              <a:buChar char="•"/>
              <a:defRPr sz="3000"/>
            </a:lvl5pPr>
            <a:lvl6pPr marL="2743200" lvl="5" indent="-419100" algn="l">
              <a:lnSpc>
                <a:spcPct val="90000"/>
              </a:lnSpc>
              <a:spcBef>
                <a:spcPts val="800"/>
              </a:spcBef>
              <a:spcAft>
                <a:spcPts val="0"/>
              </a:spcAft>
              <a:buClr>
                <a:schemeClr val="dk1"/>
              </a:buClr>
              <a:buSzPts val="3000"/>
              <a:buChar char="•"/>
              <a:defRPr sz="3000"/>
            </a:lvl6pPr>
            <a:lvl7pPr marL="3200400" lvl="6" indent="-419100" algn="l">
              <a:lnSpc>
                <a:spcPct val="90000"/>
              </a:lnSpc>
              <a:spcBef>
                <a:spcPts val="800"/>
              </a:spcBef>
              <a:spcAft>
                <a:spcPts val="0"/>
              </a:spcAft>
              <a:buClr>
                <a:schemeClr val="dk1"/>
              </a:buClr>
              <a:buSzPts val="3000"/>
              <a:buChar char="•"/>
              <a:defRPr sz="3000"/>
            </a:lvl7pPr>
            <a:lvl8pPr marL="3657600" lvl="7" indent="-419100" algn="l">
              <a:lnSpc>
                <a:spcPct val="90000"/>
              </a:lnSpc>
              <a:spcBef>
                <a:spcPts val="800"/>
              </a:spcBef>
              <a:spcAft>
                <a:spcPts val="0"/>
              </a:spcAft>
              <a:buClr>
                <a:schemeClr val="dk1"/>
              </a:buClr>
              <a:buSzPts val="3000"/>
              <a:buChar char="•"/>
              <a:defRPr sz="3000"/>
            </a:lvl8pPr>
            <a:lvl9pPr marL="4114800" lvl="8" indent="-419100" algn="l">
              <a:lnSpc>
                <a:spcPct val="90000"/>
              </a:lnSpc>
              <a:spcBef>
                <a:spcPts val="800"/>
              </a:spcBef>
              <a:spcAft>
                <a:spcPts val="0"/>
              </a:spcAft>
              <a:buClr>
                <a:schemeClr val="dk1"/>
              </a:buClr>
              <a:buSzPts val="3000"/>
              <a:buChar char="•"/>
              <a:defRPr sz="3000"/>
            </a:lvl9pPr>
          </a:lstStyle>
          <a:p>
            <a:endParaRPr/>
          </a:p>
        </p:txBody>
      </p:sp>
      <p:sp>
        <p:nvSpPr>
          <p:cNvPr id="57" name="Google Shape;57;p16"/>
          <p:cNvSpPr txBox="1">
            <a:spLocks noGrp="1"/>
          </p:cNvSpPr>
          <p:nvPr>
            <p:ph type="body" idx="2"/>
          </p:nvPr>
        </p:nvSpPr>
        <p:spPr>
          <a:xfrm>
            <a:off x="1259682" y="3086100"/>
            <a:ext cx="5898300" cy="5717400"/>
          </a:xfrm>
          <a:prstGeom prst="rect">
            <a:avLst/>
          </a:prstGeom>
          <a:noFill/>
          <a:ln>
            <a:noFill/>
          </a:ln>
        </p:spPr>
        <p:txBody>
          <a:bodyPr spcFirstLastPara="1" wrap="square" lIns="137150" tIns="68550" rIns="137150" bIns="6855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800"/>
              </a:spcBef>
              <a:spcAft>
                <a:spcPts val="0"/>
              </a:spcAft>
              <a:buClr>
                <a:schemeClr val="dk1"/>
              </a:buClr>
              <a:buSzPts val="2100"/>
              <a:buNone/>
              <a:defRPr sz="2100"/>
            </a:lvl2pPr>
            <a:lvl3pPr marL="1371600" lvl="2" indent="-228600" algn="l">
              <a:lnSpc>
                <a:spcPct val="90000"/>
              </a:lnSpc>
              <a:spcBef>
                <a:spcPts val="800"/>
              </a:spcBef>
              <a:spcAft>
                <a:spcPts val="0"/>
              </a:spcAft>
              <a:buClr>
                <a:schemeClr val="dk1"/>
              </a:buClr>
              <a:buSzPts val="1800"/>
              <a:buNone/>
              <a:defRPr sz="1800"/>
            </a:lvl3pPr>
            <a:lvl4pPr marL="1828800" lvl="3" indent="-228600" algn="l">
              <a:lnSpc>
                <a:spcPct val="90000"/>
              </a:lnSpc>
              <a:spcBef>
                <a:spcPts val="800"/>
              </a:spcBef>
              <a:spcAft>
                <a:spcPts val="0"/>
              </a:spcAft>
              <a:buClr>
                <a:schemeClr val="dk1"/>
              </a:buClr>
              <a:buSzPts val="1500"/>
              <a:buNone/>
              <a:defRPr sz="1500"/>
            </a:lvl4pPr>
            <a:lvl5pPr marL="2286000" lvl="4" indent="-228600" algn="l">
              <a:lnSpc>
                <a:spcPct val="90000"/>
              </a:lnSpc>
              <a:spcBef>
                <a:spcPts val="800"/>
              </a:spcBef>
              <a:spcAft>
                <a:spcPts val="0"/>
              </a:spcAft>
              <a:buClr>
                <a:schemeClr val="dk1"/>
              </a:buClr>
              <a:buSzPts val="1500"/>
              <a:buNone/>
              <a:defRPr sz="1500"/>
            </a:lvl5pPr>
            <a:lvl6pPr marL="2743200" lvl="5" indent="-228600" algn="l">
              <a:lnSpc>
                <a:spcPct val="90000"/>
              </a:lnSpc>
              <a:spcBef>
                <a:spcPts val="800"/>
              </a:spcBef>
              <a:spcAft>
                <a:spcPts val="0"/>
              </a:spcAft>
              <a:buClr>
                <a:schemeClr val="dk1"/>
              </a:buClr>
              <a:buSzPts val="1500"/>
              <a:buNone/>
              <a:defRPr sz="1500"/>
            </a:lvl6pPr>
            <a:lvl7pPr marL="3200400" lvl="6" indent="-228600" algn="l">
              <a:lnSpc>
                <a:spcPct val="90000"/>
              </a:lnSpc>
              <a:spcBef>
                <a:spcPts val="800"/>
              </a:spcBef>
              <a:spcAft>
                <a:spcPts val="0"/>
              </a:spcAft>
              <a:buClr>
                <a:schemeClr val="dk1"/>
              </a:buClr>
              <a:buSzPts val="1500"/>
              <a:buNone/>
              <a:defRPr sz="1500"/>
            </a:lvl7pPr>
            <a:lvl8pPr marL="3657600" lvl="7" indent="-228600" algn="l">
              <a:lnSpc>
                <a:spcPct val="90000"/>
              </a:lnSpc>
              <a:spcBef>
                <a:spcPts val="800"/>
              </a:spcBef>
              <a:spcAft>
                <a:spcPts val="0"/>
              </a:spcAft>
              <a:buClr>
                <a:schemeClr val="dk1"/>
              </a:buClr>
              <a:buSzPts val="1500"/>
              <a:buNone/>
              <a:defRPr sz="1500"/>
            </a:lvl8pPr>
            <a:lvl9pPr marL="4114800" lvl="8" indent="-228600" algn="l">
              <a:lnSpc>
                <a:spcPct val="90000"/>
              </a:lnSpc>
              <a:spcBef>
                <a:spcPts val="800"/>
              </a:spcBef>
              <a:spcAft>
                <a:spcPts val="0"/>
              </a:spcAft>
              <a:buClr>
                <a:schemeClr val="dk1"/>
              </a:buClr>
              <a:buSzPts val="1500"/>
              <a:buNone/>
              <a:defRPr sz="1500"/>
            </a:lvl9pPr>
          </a:lstStyle>
          <a:p>
            <a:endParaRPr/>
          </a:p>
        </p:txBody>
      </p:sp>
      <p:sp>
        <p:nvSpPr>
          <p:cNvPr id="58" name="Google Shape;58;p16"/>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59" name="Google Shape;59;p16"/>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60" name="Google Shape;60;p16"/>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1259682" y="685800"/>
            <a:ext cx="5898300" cy="2400300"/>
          </a:xfrm>
          <a:prstGeom prst="rect">
            <a:avLst/>
          </a:prstGeom>
          <a:noFill/>
          <a:ln>
            <a:noFill/>
          </a:ln>
        </p:spPr>
        <p:txBody>
          <a:bodyPr spcFirstLastPara="1" wrap="square" lIns="137150" tIns="68550" rIns="137150" bIns="6855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63" name="Google Shape;63;p17"/>
          <p:cNvSpPr>
            <a:spLocks noGrp="1"/>
          </p:cNvSpPr>
          <p:nvPr>
            <p:ph type="pic" idx="2"/>
          </p:nvPr>
        </p:nvSpPr>
        <p:spPr>
          <a:xfrm>
            <a:off x="7774782" y="1481138"/>
            <a:ext cx="9258300" cy="7310400"/>
          </a:xfrm>
          <a:prstGeom prst="rect">
            <a:avLst/>
          </a:prstGeom>
          <a:noFill/>
          <a:ln>
            <a:noFill/>
          </a:ln>
        </p:spPr>
      </p:sp>
      <p:sp>
        <p:nvSpPr>
          <p:cNvPr id="64" name="Google Shape;64;p17"/>
          <p:cNvSpPr txBox="1">
            <a:spLocks noGrp="1"/>
          </p:cNvSpPr>
          <p:nvPr>
            <p:ph type="body" idx="1"/>
          </p:nvPr>
        </p:nvSpPr>
        <p:spPr>
          <a:xfrm>
            <a:off x="1259682" y="3086100"/>
            <a:ext cx="5898300" cy="5717400"/>
          </a:xfrm>
          <a:prstGeom prst="rect">
            <a:avLst/>
          </a:prstGeom>
          <a:noFill/>
          <a:ln>
            <a:noFill/>
          </a:ln>
        </p:spPr>
        <p:txBody>
          <a:bodyPr spcFirstLastPara="1" wrap="square" lIns="137150" tIns="68550" rIns="137150" bIns="6855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800"/>
              </a:spcBef>
              <a:spcAft>
                <a:spcPts val="0"/>
              </a:spcAft>
              <a:buClr>
                <a:schemeClr val="dk1"/>
              </a:buClr>
              <a:buSzPts val="2100"/>
              <a:buNone/>
              <a:defRPr sz="2100"/>
            </a:lvl2pPr>
            <a:lvl3pPr marL="1371600" lvl="2" indent="-228600" algn="l">
              <a:lnSpc>
                <a:spcPct val="90000"/>
              </a:lnSpc>
              <a:spcBef>
                <a:spcPts val="800"/>
              </a:spcBef>
              <a:spcAft>
                <a:spcPts val="0"/>
              </a:spcAft>
              <a:buClr>
                <a:schemeClr val="dk1"/>
              </a:buClr>
              <a:buSzPts val="1800"/>
              <a:buNone/>
              <a:defRPr sz="1800"/>
            </a:lvl3pPr>
            <a:lvl4pPr marL="1828800" lvl="3" indent="-228600" algn="l">
              <a:lnSpc>
                <a:spcPct val="90000"/>
              </a:lnSpc>
              <a:spcBef>
                <a:spcPts val="800"/>
              </a:spcBef>
              <a:spcAft>
                <a:spcPts val="0"/>
              </a:spcAft>
              <a:buClr>
                <a:schemeClr val="dk1"/>
              </a:buClr>
              <a:buSzPts val="1500"/>
              <a:buNone/>
              <a:defRPr sz="1500"/>
            </a:lvl4pPr>
            <a:lvl5pPr marL="2286000" lvl="4" indent="-228600" algn="l">
              <a:lnSpc>
                <a:spcPct val="90000"/>
              </a:lnSpc>
              <a:spcBef>
                <a:spcPts val="800"/>
              </a:spcBef>
              <a:spcAft>
                <a:spcPts val="0"/>
              </a:spcAft>
              <a:buClr>
                <a:schemeClr val="dk1"/>
              </a:buClr>
              <a:buSzPts val="1500"/>
              <a:buNone/>
              <a:defRPr sz="1500"/>
            </a:lvl5pPr>
            <a:lvl6pPr marL="2743200" lvl="5" indent="-228600" algn="l">
              <a:lnSpc>
                <a:spcPct val="90000"/>
              </a:lnSpc>
              <a:spcBef>
                <a:spcPts val="800"/>
              </a:spcBef>
              <a:spcAft>
                <a:spcPts val="0"/>
              </a:spcAft>
              <a:buClr>
                <a:schemeClr val="dk1"/>
              </a:buClr>
              <a:buSzPts val="1500"/>
              <a:buNone/>
              <a:defRPr sz="1500"/>
            </a:lvl6pPr>
            <a:lvl7pPr marL="3200400" lvl="6" indent="-228600" algn="l">
              <a:lnSpc>
                <a:spcPct val="90000"/>
              </a:lnSpc>
              <a:spcBef>
                <a:spcPts val="800"/>
              </a:spcBef>
              <a:spcAft>
                <a:spcPts val="0"/>
              </a:spcAft>
              <a:buClr>
                <a:schemeClr val="dk1"/>
              </a:buClr>
              <a:buSzPts val="1500"/>
              <a:buNone/>
              <a:defRPr sz="1500"/>
            </a:lvl7pPr>
            <a:lvl8pPr marL="3657600" lvl="7" indent="-228600" algn="l">
              <a:lnSpc>
                <a:spcPct val="90000"/>
              </a:lnSpc>
              <a:spcBef>
                <a:spcPts val="800"/>
              </a:spcBef>
              <a:spcAft>
                <a:spcPts val="0"/>
              </a:spcAft>
              <a:buClr>
                <a:schemeClr val="dk1"/>
              </a:buClr>
              <a:buSzPts val="1500"/>
              <a:buNone/>
              <a:defRPr sz="1500"/>
            </a:lvl8pPr>
            <a:lvl9pPr marL="4114800" lvl="8" indent="-228600" algn="l">
              <a:lnSpc>
                <a:spcPct val="90000"/>
              </a:lnSpc>
              <a:spcBef>
                <a:spcPts val="800"/>
              </a:spcBef>
              <a:spcAft>
                <a:spcPts val="0"/>
              </a:spcAft>
              <a:buClr>
                <a:schemeClr val="dk1"/>
              </a:buClr>
              <a:buSzPts val="1500"/>
              <a:buNone/>
              <a:defRPr sz="1500"/>
            </a:lvl9pPr>
          </a:lstStyle>
          <a:p>
            <a:endParaRPr/>
          </a:p>
        </p:txBody>
      </p:sp>
      <p:sp>
        <p:nvSpPr>
          <p:cNvPr id="65" name="Google Shape;65;p17"/>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66" name="Google Shape;66;p17"/>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67" name="Google Shape;67;p17"/>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1257300" y="547688"/>
            <a:ext cx="15773400" cy="19884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70" name="Google Shape;70;p18"/>
          <p:cNvSpPr txBox="1">
            <a:spLocks noGrp="1"/>
          </p:cNvSpPr>
          <p:nvPr>
            <p:ph type="body" idx="1"/>
          </p:nvPr>
        </p:nvSpPr>
        <p:spPr>
          <a:xfrm rot="5400000">
            <a:off x="5880450" y="-1884712"/>
            <a:ext cx="6527100" cy="157734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71" name="Google Shape;71;p18"/>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72" name="Google Shape;72;p18"/>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73" name="Google Shape;73;p18"/>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1257300" y="547688"/>
            <a:ext cx="15773400" cy="1988400"/>
          </a:xfrm>
          <a:prstGeom prst="rect">
            <a:avLst/>
          </a:prstGeom>
          <a:noFill/>
          <a:ln>
            <a:noFill/>
          </a:ln>
        </p:spPr>
        <p:txBody>
          <a:bodyPr spcFirstLastPara="1" wrap="square" lIns="137150" tIns="68550" rIns="137150" bIns="6855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lvl="1">
              <a:spcBef>
                <a:spcPts val="0"/>
              </a:spcBef>
              <a:spcAft>
                <a:spcPts val="0"/>
              </a:spcAft>
              <a:buSzPts val="2100"/>
              <a:buNone/>
              <a:defRPr sz="2700"/>
            </a:lvl2pPr>
            <a:lvl3pPr lvl="2">
              <a:spcBef>
                <a:spcPts val="0"/>
              </a:spcBef>
              <a:spcAft>
                <a:spcPts val="0"/>
              </a:spcAft>
              <a:buSzPts val="2100"/>
              <a:buNone/>
              <a:defRPr sz="2700"/>
            </a:lvl3pPr>
            <a:lvl4pPr lvl="3">
              <a:spcBef>
                <a:spcPts val="0"/>
              </a:spcBef>
              <a:spcAft>
                <a:spcPts val="0"/>
              </a:spcAft>
              <a:buSzPts val="2100"/>
              <a:buNone/>
              <a:defRPr sz="2700"/>
            </a:lvl4pPr>
            <a:lvl5pPr lvl="4">
              <a:spcBef>
                <a:spcPts val="0"/>
              </a:spcBef>
              <a:spcAft>
                <a:spcPts val="0"/>
              </a:spcAft>
              <a:buSzPts val="2100"/>
              <a:buNone/>
              <a:defRPr sz="2700"/>
            </a:lvl5pPr>
            <a:lvl6pPr lvl="5">
              <a:spcBef>
                <a:spcPts val="0"/>
              </a:spcBef>
              <a:spcAft>
                <a:spcPts val="0"/>
              </a:spcAft>
              <a:buSzPts val="2100"/>
              <a:buNone/>
              <a:defRPr sz="2700"/>
            </a:lvl6pPr>
            <a:lvl7pPr lvl="6">
              <a:spcBef>
                <a:spcPts val="0"/>
              </a:spcBef>
              <a:spcAft>
                <a:spcPts val="0"/>
              </a:spcAft>
              <a:buSzPts val="2100"/>
              <a:buNone/>
              <a:defRPr sz="2700"/>
            </a:lvl7pPr>
            <a:lvl8pPr lvl="7">
              <a:spcBef>
                <a:spcPts val="0"/>
              </a:spcBef>
              <a:spcAft>
                <a:spcPts val="0"/>
              </a:spcAft>
              <a:buSzPts val="2100"/>
              <a:buNone/>
              <a:defRPr sz="2700"/>
            </a:lvl8pPr>
            <a:lvl9pPr lvl="8">
              <a:spcBef>
                <a:spcPts val="0"/>
              </a:spcBef>
              <a:spcAft>
                <a:spcPts val="0"/>
              </a:spcAft>
              <a:buSzPts val="2100"/>
              <a:buNone/>
              <a:defRPr sz="2700"/>
            </a:lvl9pPr>
          </a:lstStyle>
          <a:p>
            <a:endParaRPr/>
          </a:p>
        </p:txBody>
      </p:sp>
      <p:sp>
        <p:nvSpPr>
          <p:cNvPr id="7" name="Google Shape;7;p8"/>
          <p:cNvSpPr txBox="1">
            <a:spLocks noGrp="1"/>
          </p:cNvSpPr>
          <p:nvPr>
            <p:ph type="body" idx="1"/>
          </p:nvPr>
        </p:nvSpPr>
        <p:spPr>
          <a:xfrm>
            <a:off x="1257300" y="2738438"/>
            <a:ext cx="15773400" cy="6527100"/>
          </a:xfrm>
          <a:prstGeom prst="rect">
            <a:avLst/>
          </a:prstGeom>
          <a:noFill/>
          <a:ln>
            <a:noFill/>
          </a:ln>
        </p:spPr>
        <p:txBody>
          <a:bodyPr spcFirstLastPara="1" wrap="square" lIns="137150" tIns="68550" rIns="137150" bIns="6855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8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8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marR="0" lvl="0" algn="l" rtl="0">
              <a:spcBef>
                <a:spcPts val="0"/>
              </a:spcBef>
              <a:spcAft>
                <a:spcPts val="0"/>
              </a:spcAft>
              <a:buSzPts val="21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marR="0" lvl="0" algn="ctr" rtl="0">
              <a:spcBef>
                <a:spcPts val="0"/>
              </a:spcBef>
              <a:spcAft>
                <a:spcPts val="0"/>
              </a:spcAft>
              <a:buSzPts val="21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p:cNvGrpSpPr/>
        <p:nvPr/>
      </p:nvGrpSpPr>
      <p:grpSpPr>
        <a:xfrm>
          <a:off x="0" y="0"/>
          <a:ext cx="0" cy="0"/>
          <a:chOff x="0" y="0"/>
          <a:chExt cx="0" cy="0"/>
        </a:xfrm>
      </p:grpSpPr>
      <p:sp>
        <p:nvSpPr>
          <p:cNvPr id="85" name="Google Shape;85;p1"/>
          <p:cNvSpPr txBox="1"/>
          <p:nvPr/>
        </p:nvSpPr>
        <p:spPr>
          <a:xfrm>
            <a:off x="803701" y="3695959"/>
            <a:ext cx="3029700" cy="1284525"/>
          </a:xfrm>
          <a:prstGeom prst="rect">
            <a:avLst/>
          </a:prstGeom>
          <a:solidFill>
            <a:srgbClr val="E9511C"/>
          </a:solidFill>
          <a:ln>
            <a:noFill/>
          </a:ln>
        </p:spPr>
        <p:txBody>
          <a:bodyPr spcFirstLastPara="1" wrap="square" lIns="137150" tIns="216000" rIns="137150" bIns="68550" anchor="ctr" anchorCtr="0">
            <a:spAutoFit/>
          </a:bodyPr>
          <a:lstStyle/>
          <a:p>
            <a:pPr marL="0" marR="0" lvl="0" indent="0" algn="ctr" rtl="0">
              <a:lnSpc>
                <a:spcPct val="90000"/>
              </a:lnSpc>
              <a:spcBef>
                <a:spcPts val="0"/>
              </a:spcBef>
              <a:spcAft>
                <a:spcPts val="0"/>
              </a:spcAft>
              <a:buClr>
                <a:srgbClr val="FFFFFF"/>
              </a:buClr>
              <a:buSzPts val="3600"/>
              <a:buFont typeface="Arial"/>
              <a:buNone/>
            </a:pPr>
            <a:r>
              <a:rPr lang="fr-FR" sz="3600" b="0" i="0" u="none" strike="noStrike" cap="none">
                <a:solidFill>
                  <a:srgbClr val="FFFFFF"/>
                </a:solidFill>
                <a:latin typeface="Anton"/>
                <a:ea typeface="Anton"/>
                <a:cs typeface="Anton"/>
                <a:sym typeface="Anton"/>
              </a:rPr>
              <a:t>POINT INFO</a:t>
            </a:r>
            <a:br>
              <a:rPr lang="fr-FR" sz="3600">
                <a:solidFill>
                  <a:srgbClr val="FFFFFF"/>
                </a:solidFill>
                <a:latin typeface="Anton"/>
                <a:ea typeface="Anton"/>
                <a:cs typeface="Anton"/>
                <a:sym typeface="Anton"/>
              </a:rPr>
            </a:br>
            <a:r>
              <a:rPr lang="fr-FR" sz="3600">
                <a:solidFill>
                  <a:srgbClr val="FFFFFF"/>
                </a:solidFill>
                <a:latin typeface="Anton"/>
                <a:ea typeface="Anton"/>
                <a:cs typeface="Anton"/>
                <a:sym typeface="Anton"/>
              </a:rPr>
              <a:t>MdM NEWS</a:t>
            </a:r>
            <a:r>
              <a:rPr lang="fr-FR" sz="3600" b="0" i="0" u="none" strike="noStrike" cap="none">
                <a:solidFill>
                  <a:srgbClr val="FFFFFF"/>
                </a:solidFill>
                <a:latin typeface="Anton"/>
                <a:ea typeface="Anton"/>
                <a:cs typeface="Anton"/>
                <a:sym typeface="Anton"/>
              </a:rPr>
              <a:t> </a:t>
            </a:r>
            <a:endParaRPr sz="2100"/>
          </a:p>
        </p:txBody>
      </p:sp>
      <p:pic>
        <p:nvPicPr>
          <p:cNvPr id="86" name="Google Shape;86;p1" descr="Une image contenant texte, signe, plein air, graphique vectoriel&#10;&#10;Description générée automatiquement"/>
          <p:cNvPicPr preferRelativeResize="0"/>
          <p:nvPr/>
        </p:nvPicPr>
        <p:blipFill rotWithShape="1">
          <a:blip r:embed="rId3">
            <a:alphaModFix/>
          </a:blip>
          <a:srcRect/>
          <a:stretch/>
        </p:blipFill>
        <p:spPr>
          <a:xfrm>
            <a:off x="3267654" y="3267806"/>
            <a:ext cx="979160" cy="981603"/>
          </a:xfrm>
          <a:prstGeom prst="rect">
            <a:avLst/>
          </a:prstGeom>
          <a:noFill/>
          <a:ln>
            <a:noFill/>
          </a:ln>
        </p:spPr>
      </p:pic>
      <p:sp>
        <p:nvSpPr>
          <p:cNvPr id="88" name="Google Shape;88;p1"/>
          <p:cNvSpPr txBox="1"/>
          <p:nvPr/>
        </p:nvSpPr>
        <p:spPr>
          <a:xfrm>
            <a:off x="0" y="5201055"/>
            <a:ext cx="4246814" cy="2077431"/>
          </a:xfrm>
          <a:prstGeom prst="rect">
            <a:avLst/>
          </a:prstGeom>
          <a:noFill/>
          <a:ln>
            <a:noFill/>
          </a:ln>
        </p:spPr>
        <p:txBody>
          <a:bodyPr spcFirstLastPara="1" wrap="square" lIns="137150" tIns="68550" rIns="137150" bIns="68550" anchor="t" anchorCtr="0">
            <a:spAutoFit/>
          </a:bodyPr>
          <a:lstStyle/>
          <a:p>
            <a:pPr marL="0" marR="0" lvl="0" indent="0" algn="ctr" rtl="0">
              <a:lnSpc>
                <a:spcPct val="90000"/>
              </a:lnSpc>
              <a:spcBef>
                <a:spcPts val="0"/>
              </a:spcBef>
              <a:spcAft>
                <a:spcPts val="0"/>
              </a:spcAft>
              <a:buClr>
                <a:schemeClr val="lt1"/>
              </a:buClr>
              <a:buSzPts val="3000"/>
              <a:buFont typeface="Arial"/>
              <a:buNone/>
            </a:pPr>
            <a:r>
              <a:rPr lang="en-US" sz="2800" b="1" i="0" u="none" strike="noStrike" cap="none">
                <a:solidFill>
                  <a:schemeClr val="lt1"/>
                </a:solidFill>
                <a:latin typeface="Open Sans"/>
                <a:ea typeface="Open Sans"/>
                <a:cs typeface="Open Sans"/>
                <a:sym typeface="Open Sans"/>
              </a:rPr>
              <a:t>2025</a:t>
            </a:r>
            <a:endParaRPr lang="en-US" sz="2800">
              <a:solidFill>
                <a:schemeClr val="lt1"/>
              </a:solidFill>
              <a:latin typeface="Open Sans"/>
              <a:ea typeface="Open Sans"/>
              <a:cs typeface="Open Sans"/>
              <a:sym typeface="Open Sans"/>
            </a:endParaRPr>
          </a:p>
          <a:p>
            <a:pPr marL="0" marR="0" lvl="0" indent="0" algn="ctr" rtl="0">
              <a:lnSpc>
                <a:spcPct val="90000"/>
              </a:lnSpc>
              <a:spcBef>
                <a:spcPts val="0"/>
              </a:spcBef>
              <a:spcAft>
                <a:spcPts val="0"/>
              </a:spcAft>
              <a:buClr>
                <a:schemeClr val="lt1"/>
              </a:buClr>
              <a:buSzPts val="3000"/>
              <a:buFont typeface="Arial"/>
              <a:buNone/>
            </a:pPr>
            <a:r>
              <a:rPr lang="en-US" sz="2800" b="0" i="0" u="none" strike="noStrike" cap="none">
                <a:solidFill>
                  <a:schemeClr val="lt1"/>
                </a:solidFill>
                <a:latin typeface="Open Sans"/>
                <a:ea typeface="Open Sans"/>
                <a:cs typeface="Open Sans"/>
                <a:sym typeface="Open Sans"/>
              </a:rPr>
              <a:t> </a:t>
            </a:r>
            <a:r>
              <a:rPr lang="en-US" sz="2800" b="1" i="0" u="none" strike="noStrike" cap="none">
                <a:solidFill>
                  <a:srgbClr val="1D1A55"/>
                </a:solidFill>
                <a:latin typeface="Open Sans"/>
                <a:ea typeface="Open Sans"/>
                <a:cs typeface="Open Sans"/>
                <a:sym typeface="Open Sans"/>
              </a:rPr>
              <a:t>2025</a:t>
            </a:r>
            <a:br>
              <a:rPr lang="en-US" sz="2800" b="0" i="0" u="none" strike="noStrike" cap="none">
                <a:solidFill>
                  <a:schemeClr val="lt1"/>
                </a:solidFill>
                <a:latin typeface="Open Sans"/>
                <a:ea typeface="Open Sans"/>
                <a:cs typeface="Open Sans"/>
                <a:sym typeface="Open Sans"/>
              </a:rPr>
            </a:br>
            <a:r>
              <a:rPr lang="en-US" sz="2800" b="0" i="0" u="none" strike="noStrike" cap="none">
                <a:solidFill>
                  <a:srgbClr val="1D1A55"/>
                </a:solidFill>
                <a:latin typeface="Open Sans"/>
                <a:ea typeface="Open Sans"/>
                <a:cs typeface="Open Sans"/>
                <a:sym typeface="Open Sans"/>
              </a:rPr>
              <a:t>Jeudi 25 </a:t>
            </a:r>
            <a:r>
              <a:rPr lang="en-US" sz="2800" b="0" i="0" u="none" strike="noStrike" cap="none" err="1">
                <a:solidFill>
                  <a:srgbClr val="1D1A55"/>
                </a:solidFill>
                <a:latin typeface="Open Sans"/>
                <a:ea typeface="Open Sans"/>
                <a:cs typeface="Open Sans"/>
                <a:sym typeface="Open Sans"/>
              </a:rPr>
              <a:t>Septembre</a:t>
            </a:r>
            <a:br>
              <a:rPr lang="en-US" sz="2800" b="0" i="0" u="none" strike="noStrike" cap="none">
                <a:solidFill>
                  <a:srgbClr val="1D1A55"/>
                </a:solidFill>
                <a:latin typeface="Open Sans"/>
                <a:ea typeface="Open Sans"/>
                <a:cs typeface="Open Sans"/>
                <a:sym typeface="Open Sans"/>
              </a:rPr>
            </a:br>
            <a:r>
              <a:rPr lang="en-US" sz="2800" b="0" i="0" u="none" strike="noStrike" cap="none">
                <a:solidFill>
                  <a:srgbClr val="1D1A55"/>
                </a:solidFill>
                <a:latin typeface="Open Sans"/>
                <a:ea typeface="Open Sans"/>
                <a:cs typeface="Open Sans"/>
                <a:sym typeface="Open Sans"/>
              </a:rPr>
              <a:t>Thursday 25September </a:t>
            </a:r>
            <a:br>
              <a:rPr lang="en-US" sz="2800" b="0" i="0" u="none" strike="noStrike" cap="none">
                <a:solidFill>
                  <a:schemeClr val="lt1"/>
                </a:solidFill>
                <a:latin typeface="Open Sans"/>
                <a:ea typeface="Open Sans"/>
                <a:cs typeface="Open Sans"/>
                <a:sym typeface="Open Sans"/>
              </a:rPr>
            </a:br>
            <a:r>
              <a:rPr lang="en-US" sz="2800" b="0" i="0" u="none" strike="noStrike" cap="none">
                <a:solidFill>
                  <a:schemeClr val="lt1"/>
                </a:solidFill>
                <a:latin typeface="Open Sans"/>
                <a:ea typeface="Open Sans"/>
                <a:cs typeface="Open Sans"/>
                <a:sym typeface="Open Sans"/>
              </a:rPr>
              <a:t>Thursday 6 March</a:t>
            </a:r>
            <a:endParaRPr lang="en-US" sz="2800"/>
          </a:p>
        </p:txBody>
      </p:sp>
      <p:sp>
        <p:nvSpPr>
          <p:cNvPr id="6" name="TextBox 8">
            <a:extLst>
              <a:ext uri="{FF2B5EF4-FFF2-40B4-BE49-F238E27FC236}">
                <a16:creationId xmlns:a16="http://schemas.microsoft.com/office/drawing/2014/main" id="{416AE117-5417-671D-D98F-EF76F1C61638}"/>
              </a:ext>
            </a:extLst>
          </p:cNvPr>
          <p:cNvSpPr txBox="1">
            <a:spLocks noGrp="1" noRot="1" noMove="1" noResize="1" noEditPoints="1" noAdjustHandles="1" noChangeArrowheads="1" noChangeShapeType="1"/>
          </p:cNvSpPr>
          <p:nvPr/>
        </p:nvSpPr>
        <p:spPr>
          <a:xfrm>
            <a:off x="0" y="147573"/>
            <a:ext cx="18287887" cy="2590453"/>
          </a:xfrm>
          <a:prstGeom prst="rect">
            <a:avLst/>
          </a:prstGeom>
        </p:spPr>
        <p:txBody>
          <a:bodyPr wrap="square" lIns="0" tIns="0" rIns="0" bIns="0" rtlCol="0" anchor="t">
            <a:spAutoFit/>
          </a:bodyPr>
          <a:lstStyle/>
          <a:p>
            <a:pPr algn="ctr">
              <a:lnSpc>
                <a:spcPts val="10137"/>
              </a:lnSpc>
            </a:pPr>
            <a:r>
              <a:rPr lang="en-US" sz="8800">
                <a:solidFill>
                  <a:srgbClr val="00AF9C"/>
                </a:solidFill>
                <a:latin typeface="Anton"/>
                <a:ea typeface="Anton"/>
                <a:cs typeface="Anton"/>
                <a:sym typeface="Anton"/>
              </a:rPr>
              <a:t>PROJET FON</a:t>
            </a:r>
            <a:br>
              <a:rPr lang="en-US" sz="8800">
                <a:solidFill>
                  <a:srgbClr val="00AF9C"/>
                </a:solidFill>
                <a:latin typeface="Anton"/>
                <a:ea typeface="Anton"/>
                <a:cs typeface="Anton"/>
                <a:sym typeface="Anton"/>
              </a:rPr>
            </a:br>
            <a:r>
              <a:rPr lang="en-US" sz="8800">
                <a:solidFill>
                  <a:srgbClr val="00AF9C"/>
                </a:solidFill>
                <a:latin typeface="Anton"/>
                <a:ea typeface="Anton"/>
                <a:cs typeface="Anton"/>
                <a:sym typeface="Anton"/>
              </a:rPr>
              <a:t>FEMINIST OPPORTUNITIES NOW</a:t>
            </a:r>
          </a:p>
        </p:txBody>
      </p:sp>
      <p:sp>
        <p:nvSpPr>
          <p:cNvPr id="3" name="ZoneTexte 2">
            <a:extLst>
              <a:ext uri="{FF2B5EF4-FFF2-40B4-BE49-F238E27FC236}">
                <a16:creationId xmlns:a16="http://schemas.microsoft.com/office/drawing/2014/main" id="{98DB6052-CC7C-EEFA-1EDF-DFCE880D2E39}"/>
              </a:ext>
            </a:extLst>
          </p:cNvPr>
          <p:cNvSpPr txBox="1"/>
          <p:nvPr/>
        </p:nvSpPr>
        <p:spPr>
          <a:xfrm>
            <a:off x="6831789" y="4980484"/>
            <a:ext cx="6090129" cy="1107996"/>
          </a:xfrm>
          <a:prstGeom prst="rect">
            <a:avLst/>
          </a:prstGeom>
          <a:noFill/>
        </p:spPr>
        <p:txBody>
          <a:bodyPr wrap="none" rtlCol="0">
            <a:spAutoFit/>
          </a:bodyPr>
          <a:lstStyle/>
          <a:p>
            <a:r>
              <a:rPr lang="fr-FR" sz="6600">
                <a:latin typeface="Open Sans" pitchFamily="2" charset="0"/>
                <a:ea typeface="Open Sans" pitchFamily="2" charset="0"/>
                <a:cs typeface="Open Sans" pitchFamily="2" charset="0"/>
              </a:rPr>
              <a:t>Image - Picture</a:t>
            </a:r>
          </a:p>
        </p:txBody>
      </p:sp>
      <p:pic>
        <p:nvPicPr>
          <p:cNvPr id="7" name="Immagine 6" descr="Immagine che contiene vestiti, persona, Viso umano, interno&#10;&#10;Il contenuto generato dall&amp;#39;IA potrebbe non essere corretto.">
            <a:extLst>
              <a:ext uri="{FF2B5EF4-FFF2-40B4-BE49-F238E27FC236}">
                <a16:creationId xmlns:a16="http://schemas.microsoft.com/office/drawing/2014/main" id="{60040F3C-2BAE-6E10-9551-FCF9CB76931B}"/>
              </a:ext>
            </a:extLst>
          </p:cNvPr>
          <p:cNvPicPr>
            <a:picLocks noChangeAspect="1"/>
          </p:cNvPicPr>
          <p:nvPr/>
        </p:nvPicPr>
        <p:blipFill>
          <a:blip r:embed="rId4"/>
          <a:stretch>
            <a:fillRect/>
          </a:stretch>
        </p:blipFill>
        <p:spPr>
          <a:xfrm>
            <a:off x="6297354" y="2650804"/>
            <a:ext cx="10897915" cy="74886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a:extLst>
            <a:ext uri="{FF2B5EF4-FFF2-40B4-BE49-F238E27FC236}">
              <a16:creationId xmlns:a16="http://schemas.microsoft.com/office/drawing/2014/main" id="{E024CC7B-BF88-5726-84E6-660DBD084E6F}"/>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9575461A-D5AF-F639-69C5-3C54438019FF}"/>
              </a:ext>
            </a:extLst>
          </p:cNvPr>
          <p:cNvSpPr txBox="1">
            <a:spLocks noGrp="1" noRot="1" noMove="1" noResize="1" noEditPoints="1" noAdjustHandles="1" noChangeArrowheads="1" noChangeShapeType="1"/>
          </p:cNvSpPr>
          <p:nvPr/>
        </p:nvSpPr>
        <p:spPr>
          <a:xfrm>
            <a:off x="0" y="0"/>
            <a:ext cx="18266394" cy="2333631"/>
          </a:xfrm>
          <a:prstGeom prst="rect">
            <a:avLst/>
          </a:prstGeom>
          <a:solidFill>
            <a:srgbClr val="00AF9C"/>
          </a:solidFill>
          <a:ln>
            <a:noFill/>
          </a:ln>
        </p:spPr>
        <p:txBody>
          <a:bodyPr spcFirstLastPara="1" wrap="square" lIns="137150" tIns="432000" rIns="137150" bIns="68550" anchor="t" anchorCtr="0">
            <a:spAutoFit/>
          </a:bodyPr>
          <a:lstStyle/>
          <a:p>
            <a:pPr marL="0" marR="0" lvl="0" indent="0" algn="ctr" rtl="0">
              <a:lnSpc>
                <a:spcPct val="90000"/>
              </a:lnSpc>
              <a:spcBef>
                <a:spcPts val="0"/>
              </a:spcBef>
              <a:spcAft>
                <a:spcPts val="0"/>
              </a:spcAft>
              <a:buClr>
                <a:srgbClr val="E9521E"/>
              </a:buClr>
              <a:buSzPts val="6600"/>
              <a:buFont typeface="Anton"/>
              <a:buNone/>
            </a:pPr>
            <a:r>
              <a:rPr lang="fr-FR" sz="6600" b="0" i="0" u="none" strike="noStrike" cap="none">
                <a:solidFill>
                  <a:srgbClr val="E9521E"/>
                </a:solidFill>
                <a:latin typeface="Anton"/>
                <a:ea typeface="Anton"/>
                <a:cs typeface="Anton"/>
                <a:sym typeface="Anton"/>
              </a:rPr>
              <a:t> </a:t>
            </a:r>
            <a:r>
              <a:rPr lang="fr-FR" sz="6600" b="0" i="0" u="none" strike="noStrike" cap="none">
                <a:solidFill>
                  <a:schemeClr val="bg1"/>
                </a:solidFill>
                <a:latin typeface="Anton"/>
                <a:ea typeface="Anton"/>
                <a:cs typeface="Anton"/>
                <a:sym typeface="Anton"/>
              </a:rPr>
              <a:t>FOCUS CAMPAGNE COMMUNICATION</a:t>
            </a:r>
            <a:br>
              <a:rPr lang="fr-FR" sz="6600" b="0" i="0" u="none" strike="noStrike" cap="none">
                <a:solidFill>
                  <a:srgbClr val="E9521E"/>
                </a:solidFill>
                <a:latin typeface="Anton"/>
                <a:ea typeface="Anton"/>
                <a:cs typeface="Anton"/>
                <a:sym typeface="Anton"/>
              </a:rPr>
            </a:br>
            <a:r>
              <a:rPr lang="fr-FR" sz="6600" b="0" i="0" u="none" strike="noStrike" cap="none">
                <a:solidFill>
                  <a:schemeClr val="lt1"/>
                </a:solidFill>
                <a:latin typeface="Anton"/>
                <a:ea typeface="Anton"/>
                <a:cs typeface="Anton"/>
                <a:sym typeface="Anton"/>
              </a:rPr>
              <a:t>#LaIguaIdadEs</a:t>
            </a:r>
            <a:endParaRPr sz="2100"/>
          </a:p>
        </p:txBody>
      </p:sp>
      <p:sp>
        <p:nvSpPr>
          <p:cNvPr id="2" name="ZoneTexte 1">
            <a:extLst>
              <a:ext uri="{FF2B5EF4-FFF2-40B4-BE49-F238E27FC236}">
                <a16:creationId xmlns:a16="http://schemas.microsoft.com/office/drawing/2014/main" id="{3934F1AE-E405-E8DA-A6B3-33C49740699F}"/>
              </a:ext>
            </a:extLst>
          </p:cNvPr>
          <p:cNvSpPr txBox="1"/>
          <p:nvPr/>
        </p:nvSpPr>
        <p:spPr>
          <a:xfrm>
            <a:off x="570222" y="2528824"/>
            <a:ext cx="17125949" cy="3716402"/>
          </a:xfrm>
          <a:prstGeom prst="rect">
            <a:avLst/>
          </a:prstGeom>
          <a:noFill/>
        </p:spPr>
        <p:txBody>
          <a:bodyPr wrap="square" lIns="91440" tIns="45720" rIns="91440" bIns="45720" rtlCol="0" anchor="t">
            <a:spAutoFit/>
          </a:bodyPr>
          <a:lstStyle/>
          <a:p>
            <a:pPr marL="457200" indent="-457200" algn="just">
              <a:spcBef>
                <a:spcPts val="300"/>
              </a:spcBef>
              <a:spcAft>
                <a:spcPts val="300"/>
              </a:spcAft>
              <a:buFont typeface="Calibri"/>
              <a:buChar char="-"/>
            </a:pPr>
            <a:r>
              <a:rPr lang="fr-FR" sz="2800" b="1">
                <a:latin typeface="Open Sans"/>
                <a:ea typeface="Open Sans"/>
                <a:cs typeface="Open Sans"/>
                <a:sym typeface="Open Sans"/>
              </a:rPr>
              <a:t>Chaque </a:t>
            </a:r>
            <a:r>
              <a:rPr lang="fr-FR" sz="2800" b="1">
                <a:latin typeface="Open Sans"/>
                <a:ea typeface="Open Sans"/>
                <a:cs typeface="Open Sans"/>
              </a:rPr>
              <a:t>année 3 campagnes de sensibilisation </a:t>
            </a:r>
            <a:r>
              <a:rPr lang="fr-FR" sz="2800">
                <a:latin typeface="Open Sans"/>
                <a:ea typeface="Open Sans"/>
                <a:cs typeface="Open Sans"/>
              </a:rPr>
              <a:t>: 8 mars ; 25 novembre ; 1 campagne annuelle</a:t>
            </a:r>
          </a:p>
          <a:p>
            <a:pPr marL="457200" lvl="4" indent="-457200" algn="just">
              <a:spcBef>
                <a:spcPts val="300"/>
              </a:spcBef>
              <a:spcAft>
                <a:spcPts val="300"/>
              </a:spcAft>
              <a:buFont typeface="Wingdings" panose="05000000000000000000" pitchFamily="2" charset="2"/>
              <a:buChar char="Ø"/>
            </a:pPr>
            <a:r>
              <a:rPr lang="fr-FR" sz="2800">
                <a:latin typeface="Open Sans"/>
                <a:ea typeface="Open Sans"/>
                <a:cs typeface="Open Sans"/>
              </a:rPr>
              <a:t>Contenus élaborés avec les organisations elles-mêmes et coconstruites avec les membres du consortium</a:t>
            </a:r>
          </a:p>
          <a:p>
            <a:pPr marL="457200" indent="-457200" algn="just">
              <a:spcBef>
                <a:spcPts val="300"/>
              </a:spcBef>
              <a:spcAft>
                <a:spcPts val="300"/>
              </a:spcAft>
              <a:buFont typeface="Calibri"/>
              <a:buChar char="-"/>
            </a:pPr>
            <a:r>
              <a:rPr lang="fr-FR" sz="2800" b="1">
                <a:latin typeface="Open Sans"/>
                <a:ea typeface="Open Sans"/>
                <a:cs typeface="Open Sans"/>
              </a:rPr>
              <a:t>Objectifs atteints </a:t>
            </a:r>
            <a:r>
              <a:rPr lang="fr-FR" sz="2800">
                <a:latin typeface="Open Sans"/>
                <a:ea typeface="Open Sans"/>
                <a:cs typeface="Open Sans"/>
              </a:rPr>
              <a:t>: </a:t>
            </a:r>
          </a:p>
          <a:p>
            <a:pPr marL="457200" lvl="1" indent="-457200" algn="just">
              <a:spcBef>
                <a:spcPts val="300"/>
              </a:spcBef>
              <a:spcAft>
                <a:spcPts val="300"/>
              </a:spcAft>
              <a:buFont typeface="Wingdings" panose="05000000000000000000" pitchFamily="2" charset="2"/>
              <a:buChar char="ü"/>
            </a:pPr>
            <a:r>
              <a:rPr lang="fr-FR" sz="2800">
                <a:latin typeface="Open Sans"/>
                <a:ea typeface="Open Sans"/>
                <a:cs typeface="Open Sans"/>
              </a:rPr>
              <a:t>Contribue à renforcer les capacités de communication des organisations </a:t>
            </a:r>
          </a:p>
          <a:p>
            <a:pPr marL="457200" lvl="1" indent="-457200" algn="just">
              <a:spcBef>
                <a:spcPts val="300"/>
              </a:spcBef>
              <a:spcAft>
                <a:spcPts val="300"/>
              </a:spcAft>
              <a:buFont typeface="Wingdings" panose="05000000000000000000" pitchFamily="2" charset="2"/>
              <a:buChar char="ü"/>
            </a:pPr>
            <a:r>
              <a:rPr lang="fr-FR" sz="2800">
                <a:latin typeface="Open Sans"/>
                <a:ea typeface="Open Sans"/>
                <a:cs typeface="Open Sans"/>
              </a:rPr>
              <a:t>Créent un sentiment d’appartenance à une communauté </a:t>
            </a:r>
          </a:p>
          <a:p>
            <a:pPr marL="457200" lvl="1" indent="-457200" algn="just">
              <a:spcBef>
                <a:spcPts val="300"/>
              </a:spcBef>
              <a:spcAft>
                <a:spcPts val="300"/>
              </a:spcAft>
              <a:buFont typeface="Wingdings" panose="05000000000000000000" pitchFamily="2" charset="2"/>
              <a:buChar char="ü"/>
            </a:pPr>
            <a:r>
              <a:rPr lang="fr-FR" sz="2800">
                <a:latin typeface="Open Sans"/>
                <a:ea typeface="Open Sans"/>
                <a:cs typeface="Open Sans"/>
              </a:rPr>
              <a:t>Contribuent à renforcer leur réseau et le réseau des OSC</a:t>
            </a:r>
          </a:p>
          <a:p>
            <a:endParaRPr lang="fr-FR" sz="1200"/>
          </a:p>
        </p:txBody>
      </p:sp>
      <p:pic>
        <p:nvPicPr>
          <p:cNvPr id="7" name="Immagine 6" descr="Immagine che contiene testo, Magenta, schermata, rosa&#10;&#10;Il contenuto generato dall&amp;#39;IA potrebbe non essere corretto.">
            <a:extLst>
              <a:ext uri="{FF2B5EF4-FFF2-40B4-BE49-F238E27FC236}">
                <a16:creationId xmlns:a16="http://schemas.microsoft.com/office/drawing/2014/main" id="{48B02B0A-94BD-FCD9-4016-1F9137F1B6C6}"/>
              </a:ext>
            </a:extLst>
          </p:cNvPr>
          <p:cNvPicPr>
            <a:picLocks noChangeAspect="1"/>
          </p:cNvPicPr>
          <p:nvPr/>
        </p:nvPicPr>
        <p:blipFill>
          <a:blip r:embed="rId3"/>
          <a:stretch>
            <a:fillRect/>
          </a:stretch>
        </p:blipFill>
        <p:spPr>
          <a:xfrm>
            <a:off x="11109745" y="6248059"/>
            <a:ext cx="7118549" cy="3274358"/>
          </a:xfrm>
          <a:prstGeom prst="rect">
            <a:avLst/>
          </a:prstGeom>
        </p:spPr>
      </p:pic>
      <p:pic>
        <p:nvPicPr>
          <p:cNvPr id="5" name="Imagen 3" descr="Interfaz de usuario gráfica&#10;&#10;Descripción generada automáticamente">
            <a:extLst>
              <a:ext uri="{FF2B5EF4-FFF2-40B4-BE49-F238E27FC236}">
                <a16:creationId xmlns:a16="http://schemas.microsoft.com/office/drawing/2014/main" id="{028D8220-C816-7F58-BD27-3D0A57B2C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8262" y="6248059"/>
            <a:ext cx="5821080" cy="3274358"/>
          </a:xfrm>
          <a:prstGeom prst="rect">
            <a:avLst/>
          </a:prstGeom>
        </p:spPr>
      </p:pic>
    </p:spTree>
    <p:extLst>
      <p:ext uri="{BB962C8B-B14F-4D97-AF65-F5344CB8AC3E}">
        <p14:creationId xmlns:p14="http://schemas.microsoft.com/office/powerpoint/2010/main" val="2820121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a:extLst>
            <a:ext uri="{FF2B5EF4-FFF2-40B4-BE49-F238E27FC236}">
              <a16:creationId xmlns:a16="http://schemas.microsoft.com/office/drawing/2014/main" id="{D9033D50-AEFA-80FB-792B-AF0F1B6A31CC}"/>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661E4DFD-3192-40B4-10BE-B6BED59F6BD8}"/>
              </a:ext>
            </a:extLst>
          </p:cNvPr>
          <p:cNvSpPr txBox="1">
            <a:spLocks noGrp="1" noRot="1" noMove="1" noResize="1" noEditPoints="1" noAdjustHandles="1" noChangeArrowheads="1" noChangeShapeType="1"/>
          </p:cNvSpPr>
          <p:nvPr/>
        </p:nvSpPr>
        <p:spPr>
          <a:xfrm>
            <a:off x="0" y="0"/>
            <a:ext cx="18266394" cy="1710383"/>
          </a:xfrm>
          <a:prstGeom prst="rect">
            <a:avLst/>
          </a:prstGeom>
          <a:solidFill>
            <a:srgbClr val="00AF9C"/>
          </a:solidFill>
          <a:ln>
            <a:noFill/>
          </a:ln>
        </p:spPr>
        <p:txBody>
          <a:bodyPr spcFirstLastPara="1" wrap="square" lIns="137150" tIns="432000" rIns="137150" bIns="68550" anchor="t" anchorCtr="0">
            <a:spAutoFit/>
          </a:bodyPr>
          <a:lstStyle/>
          <a:p>
            <a:pPr marL="0" marR="0" lvl="0" indent="0" algn="ctr" rtl="0">
              <a:lnSpc>
                <a:spcPct val="90000"/>
              </a:lnSpc>
              <a:spcBef>
                <a:spcPts val="0"/>
              </a:spcBef>
              <a:spcAft>
                <a:spcPts val="0"/>
              </a:spcAft>
              <a:buClr>
                <a:srgbClr val="E9521E"/>
              </a:buClr>
              <a:buSzPts val="6600"/>
              <a:buFont typeface="Anton"/>
              <a:buNone/>
            </a:pPr>
            <a:r>
              <a:rPr lang="fr-FR" sz="6600" b="0" i="0" u="none" strike="noStrike" cap="none">
                <a:solidFill>
                  <a:srgbClr val="E9521E"/>
                </a:solidFill>
                <a:latin typeface="Anton"/>
                <a:ea typeface="Anton"/>
                <a:cs typeface="Anton"/>
                <a:sym typeface="Anton"/>
              </a:rPr>
              <a:t> </a:t>
            </a:r>
            <a:r>
              <a:rPr lang="fr-FR" sz="6600" b="0" i="0" u="none" strike="noStrike" cap="none">
                <a:solidFill>
                  <a:schemeClr val="bg1"/>
                </a:solidFill>
                <a:latin typeface="Anton"/>
                <a:ea typeface="Anton"/>
                <a:cs typeface="Anton"/>
                <a:sym typeface="Anton"/>
              </a:rPr>
              <a:t>FOCUS PLAIDOYER</a:t>
            </a:r>
            <a:br>
              <a:rPr lang="fr-FR" sz="6600" b="0" i="0" u="none" strike="noStrike" cap="none">
                <a:solidFill>
                  <a:srgbClr val="E9521E"/>
                </a:solidFill>
                <a:latin typeface="Anton"/>
                <a:ea typeface="Anton"/>
                <a:cs typeface="Anton"/>
                <a:sym typeface="Anton"/>
              </a:rPr>
            </a:br>
            <a:endParaRPr sz="2100"/>
          </a:p>
        </p:txBody>
      </p:sp>
      <p:sp>
        <p:nvSpPr>
          <p:cNvPr id="2" name="ZoneTexte 1">
            <a:extLst>
              <a:ext uri="{FF2B5EF4-FFF2-40B4-BE49-F238E27FC236}">
                <a16:creationId xmlns:a16="http://schemas.microsoft.com/office/drawing/2014/main" id="{75B9671F-B112-57AA-05A3-6E74D3C190EA}"/>
              </a:ext>
            </a:extLst>
          </p:cNvPr>
          <p:cNvSpPr txBox="1"/>
          <p:nvPr/>
        </p:nvSpPr>
        <p:spPr>
          <a:xfrm>
            <a:off x="292155" y="1916101"/>
            <a:ext cx="11386533" cy="5201424"/>
          </a:xfrm>
          <a:prstGeom prst="rect">
            <a:avLst/>
          </a:prstGeom>
          <a:noFill/>
        </p:spPr>
        <p:txBody>
          <a:bodyPr wrap="square" lIns="91440" tIns="45720" rIns="91440" bIns="45720" rtlCol="0" anchor="t">
            <a:spAutoFit/>
          </a:bodyPr>
          <a:lstStyle/>
          <a:p>
            <a:pPr algn="ctr"/>
            <a:r>
              <a:rPr lang="fr-FR" sz="2800" b="1">
                <a:solidFill>
                  <a:srgbClr val="D300BF"/>
                </a:solidFill>
                <a:latin typeface="Open Sans"/>
                <a:ea typeface="Open Sans"/>
                <a:cs typeface="Open Sans"/>
                <a:sym typeface="Open Sans"/>
              </a:rPr>
              <a:t>Participations de MDM et des OSC soutenues par le FON</a:t>
            </a:r>
          </a:p>
          <a:p>
            <a:endParaRPr lang="fr-FR" sz="2400">
              <a:latin typeface="Open Sans"/>
              <a:ea typeface="Open Sans"/>
              <a:cs typeface="Open Sans"/>
              <a:sym typeface="Open Sans"/>
            </a:endParaRPr>
          </a:p>
          <a:p>
            <a:pPr marL="457200" indent="-457200">
              <a:buFont typeface="Arial" panose="020B0604020202020204" pitchFamily="34" charset="0"/>
              <a:buChar char="•"/>
            </a:pPr>
            <a:r>
              <a:rPr lang="fr-FR" sz="2800" b="1">
                <a:latin typeface="Open Sans"/>
                <a:ea typeface="Open Sans"/>
                <a:cs typeface="Open Sans"/>
              </a:rPr>
              <a:t>CSW 2024 et CSW 2025</a:t>
            </a:r>
          </a:p>
          <a:p>
            <a:pPr marL="457200" indent="-457200">
              <a:buFont typeface="Arial" panose="020B0604020202020204" pitchFamily="34" charset="0"/>
              <a:buChar char="•"/>
            </a:pPr>
            <a:r>
              <a:rPr lang="fr-FR" sz="2800">
                <a:latin typeface="Open Sans"/>
                <a:ea typeface="Open Sans"/>
                <a:cs typeface="Open Sans"/>
              </a:rPr>
              <a:t>Forum AWID 2024</a:t>
            </a:r>
          </a:p>
          <a:p>
            <a:pPr marL="457200" indent="-457200">
              <a:buFont typeface="Arial" panose="020B0604020202020204" pitchFamily="34" charset="0"/>
              <a:buChar char="•"/>
            </a:pPr>
            <a:r>
              <a:rPr lang="fr-FR" sz="2800">
                <a:latin typeface="Open Sans"/>
                <a:ea typeface="Open Sans"/>
                <a:cs typeface="Open Sans"/>
              </a:rPr>
              <a:t>Conférence régionale de la femme au Mexique 2025</a:t>
            </a:r>
          </a:p>
          <a:p>
            <a:pPr marL="457200" indent="-457200">
              <a:buFont typeface="Arial" panose="020B0604020202020204" pitchFamily="34" charset="0"/>
              <a:buChar char="•"/>
            </a:pPr>
            <a:r>
              <a:rPr lang="fr-FR" sz="2800">
                <a:latin typeface="Open Sans"/>
                <a:ea typeface="Open Sans"/>
                <a:cs typeface="Open Sans"/>
              </a:rPr>
              <a:t>Conférence régionale sur la population et le développement (Cartagena, Colombie)</a:t>
            </a:r>
          </a:p>
          <a:p>
            <a:pPr marL="457200" indent="-457200">
              <a:buFont typeface="Arial" panose="020B0604020202020204" pitchFamily="34" charset="0"/>
              <a:buChar char="•"/>
            </a:pPr>
            <a:r>
              <a:rPr lang="fr-FR" sz="2800">
                <a:latin typeface="Open Sans"/>
                <a:ea typeface="Open Sans"/>
                <a:cs typeface="Open Sans"/>
              </a:rPr>
              <a:t>COP 16 (Colombie)</a:t>
            </a:r>
          </a:p>
          <a:p>
            <a:pPr marL="457200" indent="-457200">
              <a:buFont typeface="Arial" panose="020B0604020202020204" pitchFamily="34" charset="0"/>
              <a:buChar char="•"/>
            </a:pPr>
            <a:r>
              <a:rPr lang="fr-FR" sz="2800">
                <a:latin typeface="Open Sans"/>
                <a:ea typeface="Open Sans"/>
                <a:cs typeface="Open Sans"/>
              </a:rPr>
              <a:t>3ème conférence de politique extérieure féministe (Mexique)</a:t>
            </a:r>
          </a:p>
          <a:p>
            <a:pPr marL="457200" indent="-457200">
              <a:buFont typeface="Arial" panose="020B0604020202020204" pitchFamily="34" charset="0"/>
              <a:buChar char="•"/>
            </a:pPr>
            <a:r>
              <a:rPr lang="fr-FR" sz="2800">
                <a:latin typeface="Open Sans"/>
                <a:ea typeface="Open Sans"/>
                <a:cs typeface="Open Sans"/>
              </a:rPr>
              <a:t>Foro Migration et Développement de la Guajira</a:t>
            </a:r>
          </a:p>
          <a:p>
            <a:pPr marL="457200" indent="-457200">
              <a:buFont typeface="Arial" panose="020B0604020202020204" pitchFamily="34" charset="0"/>
              <a:buChar char="•"/>
            </a:pPr>
            <a:r>
              <a:rPr lang="fr-FR" sz="2800" b="1">
                <a:latin typeface="Open Sans"/>
                <a:ea typeface="Open Sans"/>
                <a:cs typeface="Open Sans"/>
              </a:rPr>
              <a:t>Conférence sur le financement au développement juin 2025 (Séville, Espagne)</a:t>
            </a:r>
          </a:p>
        </p:txBody>
      </p:sp>
      <p:pic>
        <p:nvPicPr>
          <p:cNvPr id="5" name="Immagine 4" descr="Immagine che contiene Viso umano, vestiti, persona, occhiali&#10;&#10;Il contenuto generato dall&amp;#39;IA potrebbe non essere corretto.">
            <a:extLst>
              <a:ext uri="{FF2B5EF4-FFF2-40B4-BE49-F238E27FC236}">
                <a16:creationId xmlns:a16="http://schemas.microsoft.com/office/drawing/2014/main" id="{11DD0F8B-939A-3563-DB6A-D4190773D663}"/>
              </a:ext>
            </a:extLst>
          </p:cNvPr>
          <p:cNvPicPr>
            <a:picLocks noChangeAspect="1"/>
          </p:cNvPicPr>
          <p:nvPr/>
        </p:nvPicPr>
        <p:blipFill>
          <a:blip r:embed="rId3"/>
          <a:stretch>
            <a:fillRect/>
          </a:stretch>
        </p:blipFill>
        <p:spPr>
          <a:xfrm>
            <a:off x="11713194" y="1710383"/>
            <a:ext cx="6553200" cy="3806059"/>
          </a:xfrm>
          <a:prstGeom prst="rect">
            <a:avLst/>
          </a:prstGeom>
        </p:spPr>
      </p:pic>
      <p:pic>
        <p:nvPicPr>
          <p:cNvPr id="7" name="Immagine 6" descr="Immagine che contiene Viso umano, vestiti, sorriso, persona&#10;&#10;Il contenuto generato dall&amp;#39;IA potrebbe non essere corretto.">
            <a:extLst>
              <a:ext uri="{FF2B5EF4-FFF2-40B4-BE49-F238E27FC236}">
                <a16:creationId xmlns:a16="http://schemas.microsoft.com/office/drawing/2014/main" id="{E41DEFAF-5FFF-0965-B16C-1E60D97E5C0A}"/>
              </a:ext>
            </a:extLst>
          </p:cNvPr>
          <p:cNvPicPr>
            <a:picLocks noChangeAspect="1"/>
          </p:cNvPicPr>
          <p:nvPr/>
        </p:nvPicPr>
        <p:blipFill>
          <a:blip r:embed="rId4"/>
          <a:stretch>
            <a:fillRect/>
          </a:stretch>
        </p:blipFill>
        <p:spPr>
          <a:xfrm>
            <a:off x="11713194" y="5307396"/>
            <a:ext cx="6587705" cy="4336936"/>
          </a:xfrm>
          <a:prstGeom prst="rect">
            <a:avLst/>
          </a:prstGeom>
        </p:spPr>
      </p:pic>
      <p:sp>
        <p:nvSpPr>
          <p:cNvPr id="8" name="ZoneTexte 7">
            <a:extLst>
              <a:ext uri="{FF2B5EF4-FFF2-40B4-BE49-F238E27FC236}">
                <a16:creationId xmlns:a16="http://schemas.microsoft.com/office/drawing/2014/main" id="{9420C5B8-53E0-6F52-1EC5-097E1EC6539F}"/>
              </a:ext>
            </a:extLst>
          </p:cNvPr>
          <p:cNvSpPr txBox="1"/>
          <p:nvPr/>
        </p:nvSpPr>
        <p:spPr>
          <a:xfrm>
            <a:off x="5399396" y="7688431"/>
            <a:ext cx="5020953" cy="523220"/>
          </a:xfrm>
          <a:prstGeom prst="rect">
            <a:avLst/>
          </a:prstGeom>
          <a:noFill/>
        </p:spPr>
        <p:txBody>
          <a:bodyPr wrap="square" rtlCol="0">
            <a:spAutoFit/>
          </a:bodyPr>
          <a:lstStyle/>
          <a:p>
            <a:pPr marL="457200" indent="-457200">
              <a:buFont typeface="Arial" panose="020B0604020202020204" pitchFamily="34" charset="0"/>
              <a:buChar char="•"/>
            </a:pPr>
            <a:r>
              <a:rPr lang="es-419" sz="2800" b="1">
                <a:solidFill>
                  <a:srgbClr val="D300BF"/>
                </a:solidFill>
                <a:latin typeface="Open Sans"/>
                <a:ea typeface="Open Sans"/>
                <a:cs typeface="Open Sans"/>
              </a:rPr>
              <a:t>Et </a:t>
            </a:r>
            <a:r>
              <a:rPr lang="es-419" sz="2800" b="1" err="1">
                <a:solidFill>
                  <a:srgbClr val="D300BF"/>
                </a:solidFill>
                <a:latin typeface="Open Sans"/>
                <a:ea typeface="Open Sans"/>
                <a:cs typeface="Open Sans"/>
              </a:rPr>
              <a:t>d’autres</a:t>
            </a:r>
            <a:r>
              <a:rPr lang="es-419" sz="2800" b="1">
                <a:solidFill>
                  <a:srgbClr val="D300BF"/>
                </a:solidFill>
                <a:latin typeface="Open Sans"/>
                <a:ea typeface="Open Sans"/>
                <a:cs typeface="Open Sans"/>
              </a:rPr>
              <a:t> à venir…</a:t>
            </a:r>
          </a:p>
        </p:txBody>
      </p:sp>
    </p:spTree>
    <p:extLst>
      <p:ext uri="{BB962C8B-B14F-4D97-AF65-F5344CB8AC3E}">
        <p14:creationId xmlns:p14="http://schemas.microsoft.com/office/powerpoint/2010/main" val="2894346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a:extLst>
            <a:ext uri="{FF2B5EF4-FFF2-40B4-BE49-F238E27FC236}">
              <a16:creationId xmlns:a16="http://schemas.microsoft.com/office/drawing/2014/main" id="{5A1407E3-F2A8-FB69-0A52-F0C24A2C8020}"/>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671BFBA7-D528-4C6E-EA08-5D64235DAB52}"/>
              </a:ext>
            </a:extLst>
          </p:cNvPr>
          <p:cNvSpPr txBox="1"/>
          <p:nvPr/>
        </p:nvSpPr>
        <p:spPr>
          <a:xfrm>
            <a:off x="339090" y="2040256"/>
            <a:ext cx="14900910" cy="4770537"/>
          </a:xfrm>
          <a:prstGeom prst="rect">
            <a:avLst/>
          </a:prstGeom>
          <a:solidFill>
            <a:srgbClr val="D300BF"/>
          </a:solidFill>
        </p:spPr>
        <p:txBody>
          <a:bodyPr wrap="square" rtlCol="0">
            <a:spAutoFit/>
          </a:bodyPr>
          <a:lstStyle/>
          <a:p>
            <a:pPr marL="457200" indent="-457200">
              <a:spcBef>
                <a:spcPts val="600"/>
              </a:spcBef>
              <a:spcAft>
                <a:spcPts val="600"/>
              </a:spcAft>
              <a:buClr>
                <a:schemeClr val="bg1"/>
              </a:buClr>
              <a:buFont typeface="Wingdings" panose="05000000000000000000" pitchFamily="2" charset="2"/>
              <a:buChar char="v"/>
            </a:pPr>
            <a:r>
              <a:rPr lang="es-419" sz="2600" err="1">
                <a:solidFill>
                  <a:schemeClr val="bg1"/>
                </a:solidFill>
                <a:latin typeface="Open Sans" panose="020B0606030504020204" pitchFamily="34" charset="0"/>
                <a:ea typeface="Open Sans" panose="020B0606030504020204" pitchFamily="34" charset="0"/>
                <a:cs typeface="Open Sans" panose="020B0606030504020204" pitchFamily="34" charset="0"/>
              </a:rPr>
              <a:t>Valorisation</a:t>
            </a:r>
            <a:r>
              <a:rPr lang="es-419" sz="260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419" sz="2600" err="1">
                <a:solidFill>
                  <a:schemeClr val="bg1"/>
                </a:solidFill>
                <a:latin typeface="Open Sans" panose="020B0606030504020204" pitchFamily="34" charset="0"/>
                <a:ea typeface="Open Sans" panose="020B0606030504020204" pitchFamily="34" charset="0"/>
                <a:cs typeface="Open Sans" panose="020B0606030504020204" pitchFamily="34" charset="0"/>
              </a:rPr>
              <a:t>expertise</a:t>
            </a:r>
            <a:r>
              <a:rPr lang="es-419" sz="2600">
                <a:solidFill>
                  <a:schemeClr val="bg1"/>
                </a:solidFill>
                <a:latin typeface="Open Sans" panose="020B0606030504020204" pitchFamily="34" charset="0"/>
                <a:ea typeface="Open Sans" panose="020B0606030504020204" pitchFamily="34" charset="0"/>
                <a:cs typeface="Open Sans" panose="020B0606030504020204" pitchFamily="34" charset="0"/>
              </a:rPr>
              <a:t> / </a:t>
            </a:r>
            <a:r>
              <a:rPr lang="es-419" sz="2600" err="1">
                <a:solidFill>
                  <a:schemeClr val="bg1"/>
                </a:solidFill>
                <a:latin typeface="Open Sans" panose="020B0606030504020204" pitchFamily="34" charset="0"/>
                <a:ea typeface="Open Sans" panose="020B0606030504020204" pitchFamily="34" charset="0"/>
                <a:cs typeface="Open Sans" panose="020B0606030504020204" pitchFamily="34" charset="0"/>
              </a:rPr>
              <a:t>légitimité</a:t>
            </a:r>
            <a:r>
              <a:rPr lang="es-419" sz="2600">
                <a:solidFill>
                  <a:schemeClr val="bg1"/>
                </a:solidFill>
                <a:latin typeface="Open Sans" panose="020B0606030504020204" pitchFamily="34" charset="0"/>
                <a:ea typeface="Open Sans" panose="020B0606030504020204" pitchFamily="34" charset="0"/>
                <a:cs typeface="Open Sans" panose="020B0606030504020204" pitchFamily="34" charset="0"/>
              </a:rPr>
              <a:t> de MDM</a:t>
            </a:r>
          </a:p>
          <a:p>
            <a:pPr marL="457200" indent="-457200">
              <a:spcBef>
                <a:spcPts val="600"/>
              </a:spcBef>
              <a:spcAft>
                <a:spcPts val="600"/>
              </a:spcAft>
              <a:buClr>
                <a:schemeClr val="bg1"/>
              </a:buClr>
              <a:buFont typeface="Wingdings" panose="05000000000000000000" pitchFamily="2" charset="2"/>
              <a:buChar char="v"/>
            </a:pPr>
            <a:r>
              <a:rPr lang="fr-FR" sz="2600">
                <a:solidFill>
                  <a:schemeClr val="bg1"/>
                </a:solidFill>
                <a:latin typeface="Open Sans"/>
                <a:ea typeface="Open Sans"/>
                <a:cs typeface="Open Sans"/>
              </a:rPr>
              <a:t>Pérennisation postes clés transversaux</a:t>
            </a:r>
          </a:p>
          <a:p>
            <a:pPr marL="457200" indent="-457200">
              <a:spcBef>
                <a:spcPts val="600"/>
              </a:spcBef>
              <a:spcAft>
                <a:spcPts val="600"/>
              </a:spcAft>
              <a:buClr>
                <a:schemeClr val="bg1"/>
              </a:buClr>
              <a:buFont typeface="Wingdings" panose="05000000000000000000" pitchFamily="2" charset="2"/>
              <a:buChar char="v"/>
            </a:pPr>
            <a:r>
              <a:rPr lang="fr-FR" sz="2600">
                <a:solidFill>
                  <a:schemeClr val="bg1"/>
                </a:solidFill>
                <a:latin typeface="Open Sans"/>
                <a:ea typeface="Open Sans"/>
                <a:cs typeface="Open Sans"/>
              </a:rPr>
              <a:t>Maximisation de l'impact de notre action sur le territoire </a:t>
            </a:r>
          </a:p>
          <a:p>
            <a:pPr marL="457200" indent="-457200">
              <a:spcBef>
                <a:spcPts val="600"/>
              </a:spcBef>
              <a:spcAft>
                <a:spcPts val="600"/>
              </a:spcAft>
              <a:buClr>
                <a:schemeClr val="bg1"/>
              </a:buClr>
              <a:buFont typeface="Wingdings" panose="05000000000000000000" pitchFamily="2" charset="2"/>
              <a:buChar char="v"/>
            </a:pPr>
            <a:r>
              <a:rPr lang="fr-FR" sz="2600">
                <a:solidFill>
                  <a:schemeClr val="bg1"/>
                </a:solidFill>
                <a:latin typeface="Open Sans"/>
                <a:ea typeface="Open Sans"/>
                <a:cs typeface="Open Sans"/>
              </a:rPr>
              <a:t>Complémentarité des interventions : ex : stratégie régionale DSSR/La </a:t>
            </a:r>
            <a:r>
              <a:rPr lang="fr-FR" sz="2600" err="1">
                <a:solidFill>
                  <a:schemeClr val="bg1"/>
                </a:solidFill>
                <a:latin typeface="Open Sans"/>
                <a:ea typeface="Open Sans"/>
                <a:cs typeface="Open Sans"/>
              </a:rPr>
              <a:t>cuerpa</a:t>
            </a:r>
            <a:r>
              <a:rPr lang="fr-FR" sz="2600">
                <a:solidFill>
                  <a:schemeClr val="bg1"/>
                </a:solidFill>
                <a:latin typeface="Open Sans"/>
                <a:ea typeface="Open Sans"/>
                <a:cs typeface="Open Sans"/>
              </a:rPr>
              <a:t> que migra</a:t>
            </a:r>
          </a:p>
          <a:p>
            <a:pPr marL="457200" indent="-457200">
              <a:spcBef>
                <a:spcPts val="600"/>
              </a:spcBef>
              <a:spcAft>
                <a:spcPts val="600"/>
              </a:spcAft>
              <a:buClr>
                <a:schemeClr val="bg1"/>
              </a:buClr>
              <a:buFont typeface="Wingdings" panose="05000000000000000000" pitchFamily="2" charset="2"/>
              <a:buChar char="v"/>
            </a:pPr>
            <a:r>
              <a:rPr lang="fr-FR" sz="2600">
                <a:solidFill>
                  <a:schemeClr val="bg1"/>
                </a:solidFill>
                <a:latin typeface="Open Sans"/>
                <a:ea typeface="Open Sans"/>
                <a:cs typeface="Open Sans"/>
              </a:rPr>
              <a:t>Compréhension approfondie des territoires où nous travaillons (acteurs, contexte, dynamique)</a:t>
            </a:r>
          </a:p>
          <a:p>
            <a:pPr marL="457200" indent="-457200">
              <a:spcBef>
                <a:spcPts val="600"/>
              </a:spcBef>
              <a:spcAft>
                <a:spcPts val="600"/>
              </a:spcAft>
              <a:buClr>
                <a:schemeClr val="bg1"/>
              </a:buClr>
              <a:buFont typeface="Wingdings" panose="05000000000000000000" pitchFamily="2" charset="2"/>
              <a:buChar char="v"/>
            </a:pPr>
            <a:r>
              <a:rPr lang="fr-FR" sz="2600">
                <a:solidFill>
                  <a:schemeClr val="bg1"/>
                </a:solidFill>
                <a:latin typeface="Open Sans"/>
                <a:ea typeface="Open Sans"/>
                <a:cs typeface="Open Sans"/>
              </a:rPr>
              <a:t>Nouveaux financements acquis</a:t>
            </a:r>
          </a:p>
          <a:p>
            <a:pPr marL="457200" indent="-457200">
              <a:spcBef>
                <a:spcPts val="600"/>
              </a:spcBef>
              <a:spcAft>
                <a:spcPts val="600"/>
              </a:spcAft>
              <a:buClr>
                <a:schemeClr val="bg1"/>
              </a:buClr>
              <a:buFont typeface="Wingdings" panose="05000000000000000000" pitchFamily="2" charset="2"/>
              <a:buChar char="v"/>
            </a:pPr>
            <a:r>
              <a:rPr lang="fr-FR" sz="2600">
                <a:solidFill>
                  <a:schemeClr val="bg1"/>
                </a:solidFill>
                <a:latin typeface="Open Sans"/>
                <a:ea typeface="Open Sans"/>
                <a:cs typeface="Open Sans"/>
              </a:rPr>
              <a:t>Nouvelles opportunités de partenariats / projets</a:t>
            </a:r>
          </a:p>
          <a:p>
            <a:pPr marL="457200" indent="-457200">
              <a:spcBef>
                <a:spcPts val="600"/>
              </a:spcBef>
              <a:spcAft>
                <a:spcPts val="600"/>
              </a:spcAft>
              <a:buClr>
                <a:schemeClr val="bg1"/>
              </a:buClr>
              <a:buFont typeface="Wingdings" panose="05000000000000000000" pitchFamily="2" charset="2"/>
              <a:buChar char="v"/>
            </a:pPr>
            <a:r>
              <a:rPr lang="fr-FR" sz="2600">
                <a:solidFill>
                  <a:schemeClr val="bg1"/>
                </a:solidFill>
                <a:latin typeface="Open Sans"/>
                <a:ea typeface="Open Sans"/>
                <a:cs typeface="Open Sans"/>
              </a:rPr>
              <a:t>Pérennité de l’action</a:t>
            </a:r>
          </a:p>
        </p:txBody>
      </p:sp>
      <p:sp>
        <p:nvSpPr>
          <p:cNvPr id="96" name="Google Shape;96;p2">
            <a:extLst>
              <a:ext uri="{FF2B5EF4-FFF2-40B4-BE49-F238E27FC236}">
                <a16:creationId xmlns:a16="http://schemas.microsoft.com/office/drawing/2014/main" id="{23BDE1A0-CCE4-9967-422E-98AFCEC25704}"/>
              </a:ext>
            </a:extLst>
          </p:cNvPr>
          <p:cNvSpPr txBox="1">
            <a:spLocks noGrp="1" noRot="1" noMove="1" noResize="1" noEditPoints="1" noAdjustHandles="1" noChangeArrowheads="1" noChangeShapeType="1"/>
          </p:cNvSpPr>
          <p:nvPr/>
        </p:nvSpPr>
        <p:spPr>
          <a:xfrm>
            <a:off x="0" y="0"/>
            <a:ext cx="18266394" cy="1710383"/>
          </a:xfrm>
          <a:prstGeom prst="rect">
            <a:avLst/>
          </a:prstGeom>
          <a:solidFill>
            <a:srgbClr val="00AF9C"/>
          </a:solidFill>
          <a:ln>
            <a:noFill/>
          </a:ln>
        </p:spPr>
        <p:txBody>
          <a:bodyPr spcFirstLastPara="1" wrap="square" lIns="137150" tIns="432000" rIns="137150" bIns="68550" anchor="t" anchorCtr="0">
            <a:spAutoFit/>
          </a:bodyPr>
          <a:lstStyle/>
          <a:p>
            <a:pPr marL="0" marR="0" lvl="0" indent="0" algn="ctr" rtl="0">
              <a:lnSpc>
                <a:spcPct val="90000"/>
              </a:lnSpc>
              <a:spcBef>
                <a:spcPts val="0"/>
              </a:spcBef>
              <a:spcAft>
                <a:spcPts val="0"/>
              </a:spcAft>
              <a:buClr>
                <a:srgbClr val="E9521E"/>
              </a:buClr>
              <a:buSzPts val="6600"/>
              <a:buFont typeface="Anton"/>
              <a:buNone/>
            </a:pPr>
            <a:r>
              <a:rPr lang="fr-FR" sz="6600" b="0" i="0" u="none" strike="noStrike" cap="none">
                <a:solidFill>
                  <a:srgbClr val="E9521E"/>
                </a:solidFill>
                <a:latin typeface="Anton"/>
                <a:ea typeface="Anton"/>
                <a:cs typeface="Anton"/>
                <a:sym typeface="Anton"/>
              </a:rPr>
              <a:t> </a:t>
            </a:r>
            <a:r>
              <a:rPr lang="fr-FR" sz="6600" b="0" i="0" u="none" strike="noStrike" cap="none">
                <a:solidFill>
                  <a:schemeClr val="bg1"/>
                </a:solidFill>
                <a:latin typeface="Anton"/>
                <a:ea typeface="Anton"/>
                <a:cs typeface="Anton"/>
                <a:sym typeface="Anton"/>
              </a:rPr>
              <a:t>IMPACTS DU PROJET FON POUR MDM</a:t>
            </a:r>
            <a:br>
              <a:rPr lang="fr-FR" sz="6600" b="0" i="0" u="none" strike="noStrike" cap="none">
                <a:solidFill>
                  <a:srgbClr val="E9521E"/>
                </a:solidFill>
                <a:latin typeface="Anton"/>
                <a:ea typeface="Anton"/>
                <a:cs typeface="Anton"/>
                <a:sym typeface="Anton"/>
              </a:rPr>
            </a:br>
            <a:endParaRPr sz="2100"/>
          </a:p>
        </p:txBody>
      </p:sp>
      <p:sp>
        <p:nvSpPr>
          <p:cNvPr id="2" name="ZoneTexte 1">
            <a:extLst>
              <a:ext uri="{FF2B5EF4-FFF2-40B4-BE49-F238E27FC236}">
                <a16:creationId xmlns:a16="http://schemas.microsoft.com/office/drawing/2014/main" id="{D6C88210-6D6B-355F-2EBB-E3D08124C2B9}"/>
              </a:ext>
            </a:extLst>
          </p:cNvPr>
          <p:cNvSpPr txBox="1"/>
          <p:nvPr/>
        </p:nvSpPr>
        <p:spPr>
          <a:xfrm>
            <a:off x="8591550" y="4998450"/>
            <a:ext cx="9505950" cy="4308872"/>
          </a:xfrm>
          <a:prstGeom prst="rect">
            <a:avLst/>
          </a:prstGeom>
          <a:solidFill>
            <a:srgbClr val="8013A0"/>
          </a:solidFill>
        </p:spPr>
        <p:txBody>
          <a:bodyPr wrap="square" lIns="91440" tIns="45720" rIns="91440" bIns="45720" rtlCol="0" anchor="t">
            <a:spAutoFit/>
          </a:bodyPr>
          <a:lstStyle/>
          <a:p>
            <a:pPr marL="457200" indent="-457200" algn="just">
              <a:spcBef>
                <a:spcPts val="600"/>
              </a:spcBef>
              <a:spcAft>
                <a:spcPts val="600"/>
              </a:spcAft>
              <a:buClr>
                <a:schemeClr val="bg1"/>
              </a:buClr>
              <a:buFont typeface="Wingdings" panose="05000000000000000000" pitchFamily="2" charset="2"/>
              <a:buChar char="Ø"/>
            </a:pPr>
            <a:r>
              <a:rPr lang="fr-FR" sz="2600">
                <a:solidFill>
                  <a:schemeClr val="bg1"/>
                </a:solidFill>
                <a:latin typeface="Open Sans"/>
                <a:ea typeface="Open Sans"/>
                <a:cs typeface="Open Sans"/>
              </a:rPr>
              <a:t>Construction d'alliances pour renforcer nos objectifs d'influence</a:t>
            </a:r>
          </a:p>
          <a:p>
            <a:pPr marL="457200" indent="-457200" algn="just">
              <a:spcBef>
                <a:spcPts val="600"/>
              </a:spcBef>
              <a:spcAft>
                <a:spcPts val="600"/>
              </a:spcAft>
              <a:buClr>
                <a:schemeClr val="bg1"/>
              </a:buClr>
              <a:buFont typeface="Wingdings" panose="05000000000000000000" pitchFamily="2" charset="2"/>
              <a:buChar char="Ø"/>
            </a:pPr>
            <a:r>
              <a:rPr lang="fr-FR" sz="2600">
                <a:solidFill>
                  <a:schemeClr val="bg1"/>
                </a:solidFill>
                <a:latin typeface="Open Sans"/>
                <a:ea typeface="Open Sans"/>
                <a:cs typeface="Open Sans"/>
              </a:rPr>
              <a:t>Intérêt des acteurs clés (institutionnels, bailleurs, partenaires)</a:t>
            </a:r>
          </a:p>
          <a:p>
            <a:pPr marL="457200" indent="-457200" algn="just">
              <a:spcBef>
                <a:spcPts val="600"/>
              </a:spcBef>
              <a:spcAft>
                <a:spcPts val="600"/>
              </a:spcAft>
              <a:buClr>
                <a:schemeClr val="bg1"/>
              </a:buClr>
              <a:buFont typeface="Wingdings" panose="05000000000000000000" pitchFamily="2" charset="2"/>
              <a:buChar char="Ø"/>
            </a:pPr>
            <a:r>
              <a:rPr lang="fr-FR" sz="2600">
                <a:solidFill>
                  <a:schemeClr val="bg1"/>
                </a:solidFill>
                <a:latin typeface="Open Sans"/>
                <a:ea typeface="Open Sans"/>
                <a:cs typeface="Open Sans"/>
              </a:rPr>
              <a:t>Porte d’entrée avec le ministère</a:t>
            </a:r>
          </a:p>
          <a:p>
            <a:pPr marL="457200" indent="-457200" algn="just">
              <a:spcBef>
                <a:spcPts val="600"/>
              </a:spcBef>
              <a:spcAft>
                <a:spcPts val="600"/>
              </a:spcAft>
              <a:buClr>
                <a:schemeClr val="bg1"/>
              </a:buClr>
              <a:buFont typeface="Wingdings" panose="05000000000000000000" pitchFamily="2" charset="2"/>
              <a:buChar char="Ø"/>
            </a:pPr>
            <a:r>
              <a:rPr lang="fr-FR" sz="2600">
                <a:solidFill>
                  <a:schemeClr val="bg1"/>
                </a:solidFill>
                <a:latin typeface="Open Sans"/>
                <a:ea typeface="Open Sans"/>
                <a:cs typeface="Open Sans"/>
              </a:rPr>
              <a:t>Plaidoyer : mise en réseau ; élargir le type d’asso partenaires ; création d’un vivier d’activistes</a:t>
            </a:r>
          </a:p>
          <a:p>
            <a:pPr marL="457200" indent="-457200" algn="just">
              <a:spcBef>
                <a:spcPts val="600"/>
              </a:spcBef>
              <a:spcAft>
                <a:spcPts val="600"/>
              </a:spcAft>
              <a:buClr>
                <a:schemeClr val="bg1"/>
              </a:buClr>
              <a:buFont typeface="Wingdings" panose="05000000000000000000" pitchFamily="2" charset="2"/>
              <a:buChar char="Ø"/>
            </a:pPr>
            <a:r>
              <a:rPr lang="fr-FR" sz="2600">
                <a:solidFill>
                  <a:schemeClr val="bg1"/>
                </a:solidFill>
                <a:latin typeface="Open Sans"/>
                <a:ea typeface="Open Sans"/>
                <a:cs typeface="Open Sans"/>
              </a:rPr>
              <a:t>Plaidoyer pour la création de FSOF à l’échelle européenne / FSOF nationaux </a:t>
            </a:r>
          </a:p>
        </p:txBody>
      </p:sp>
    </p:spTree>
    <p:extLst>
      <p:ext uri="{BB962C8B-B14F-4D97-AF65-F5344CB8AC3E}">
        <p14:creationId xmlns:p14="http://schemas.microsoft.com/office/powerpoint/2010/main" val="1245720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
          <a:extLst>
            <a:ext uri="{FF2B5EF4-FFF2-40B4-BE49-F238E27FC236}">
              <a16:creationId xmlns:a16="http://schemas.microsoft.com/office/drawing/2014/main" id="{FC039524-7D5A-F656-4D3A-8230EF3F56BF}"/>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DF63EDC7-5CC0-650E-CBF3-27D780D1D05A}"/>
              </a:ext>
            </a:extLst>
          </p:cNvPr>
          <p:cNvSpPr txBox="1">
            <a:spLocks noGrp="1" noRot="1" noMove="1" noResize="1" noEditPoints="1" noAdjustHandles="1" noChangeArrowheads="1" noChangeShapeType="1"/>
          </p:cNvSpPr>
          <p:nvPr/>
        </p:nvSpPr>
        <p:spPr>
          <a:xfrm>
            <a:off x="0" y="0"/>
            <a:ext cx="18266394" cy="1419535"/>
          </a:xfrm>
          <a:prstGeom prst="rect">
            <a:avLst/>
          </a:prstGeom>
          <a:solidFill>
            <a:srgbClr val="00AF9C"/>
          </a:solidFill>
          <a:ln>
            <a:noFill/>
          </a:ln>
        </p:spPr>
        <p:txBody>
          <a:bodyPr spcFirstLastPara="1" wrap="square" lIns="137150" tIns="432000" rIns="137150" bIns="68550" anchor="t" anchorCtr="0">
            <a:spAutoFit/>
          </a:bodyPr>
          <a:lstStyle/>
          <a:p>
            <a:pPr marL="0" marR="0" lvl="0" indent="0" algn="ctr" rtl="0">
              <a:lnSpc>
                <a:spcPct val="90000"/>
              </a:lnSpc>
              <a:spcBef>
                <a:spcPts val="0"/>
              </a:spcBef>
              <a:spcAft>
                <a:spcPts val="0"/>
              </a:spcAft>
              <a:buClr>
                <a:srgbClr val="E9521E"/>
              </a:buClr>
              <a:buSzPts val="6600"/>
              <a:buFont typeface="Anton"/>
              <a:buNone/>
            </a:pPr>
            <a:r>
              <a:rPr lang="fr-FR" sz="6600" b="0" i="0" u="none" strike="noStrike" cap="none">
                <a:solidFill>
                  <a:schemeClr val="bg1"/>
                </a:solidFill>
                <a:latin typeface="Anton"/>
                <a:ea typeface="Anton"/>
                <a:cs typeface="Anton"/>
                <a:sym typeface="Anton"/>
              </a:rPr>
              <a:t>Prochaines étapes</a:t>
            </a:r>
            <a:endParaRPr sz="2100"/>
          </a:p>
        </p:txBody>
      </p:sp>
      <p:sp>
        <p:nvSpPr>
          <p:cNvPr id="2" name="ZoneTexte 1">
            <a:extLst>
              <a:ext uri="{FF2B5EF4-FFF2-40B4-BE49-F238E27FC236}">
                <a16:creationId xmlns:a16="http://schemas.microsoft.com/office/drawing/2014/main" id="{D1B24481-3559-16E5-B89E-6670A28C4DAE}"/>
              </a:ext>
            </a:extLst>
          </p:cNvPr>
          <p:cNvSpPr txBox="1"/>
          <p:nvPr/>
        </p:nvSpPr>
        <p:spPr>
          <a:xfrm>
            <a:off x="292156" y="1881068"/>
            <a:ext cx="15443144" cy="5047536"/>
          </a:xfrm>
          <a:prstGeom prst="rect">
            <a:avLst/>
          </a:prstGeom>
          <a:noFill/>
        </p:spPr>
        <p:txBody>
          <a:bodyPr wrap="square" lIns="91440" tIns="45720" rIns="91440" bIns="45720" rtlCol="0" anchor="t">
            <a:spAutoFit/>
          </a:bodyPr>
          <a:lstStyle/>
          <a:p>
            <a:pPr marL="457200" indent="-457200" algn="just">
              <a:spcBef>
                <a:spcPts val="600"/>
              </a:spcBef>
              <a:spcAft>
                <a:spcPts val="600"/>
              </a:spcAft>
              <a:buFont typeface="Arial" panose="020B0604020202020204" pitchFamily="34" charset="0"/>
              <a:buChar char="•"/>
            </a:pPr>
            <a:r>
              <a:rPr lang="fr-FR" sz="2800" b="1">
                <a:latin typeface="Open Sans" panose="020B0606030504020204" pitchFamily="34" charset="0"/>
                <a:ea typeface="Open Sans" panose="020B0606030504020204" pitchFamily="34" charset="0"/>
                <a:cs typeface="Open Sans" panose="020B0606030504020204" pitchFamily="34" charset="0"/>
                <a:sym typeface="Open Sans"/>
              </a:rPr>
              <a:t>Finaliser les activités projet </a:t>
            </a:r>
            <a:r>
              <a:rPr lang="fr-FR" sz="2800">
                <a:latin typeface="Open Sans" panose="020B0606030504020204" pitchFamily="34" charset="0"/>
                <a:ea typeface="Open Sans" panose="020B0606030504020204" pitchFamily="34" charset="0"/>
                <a:cs typeface="Open Sans" panose="020B0606030504020204" pitchFamily="34" charset="0"/>
                <a:sym typeface="Open Sans"/>
              </a:rPr>
              <a:t>(notamment plans de renforcement des OSC)</a:t>
            </a:r>
          </a:p>
          <a:p>
            <a:pPr marL="457200" indent="-457200" algn="just">
              <a:spcBef>
                <a:spcPts val="600"/>
              </a:spcBef>
              <a:spcAft>
                <a:spcPts val="600"/>
              </a:spcAft>
              <a:buFont typeface="Arial" panose="020B0604020202020204" pitchFamily="34" charset="0"/>
              <a:buChar char="•"/>
            </a:pPr>
            <a:r>
              <a:rPr lang="fr-FR" sz="2800" b="1" u="sng">
                <a:latin typeface="Open Sans" panose="020B0606030504020204" pitchFamily="34" charset="0"/>
                <a:ea typeface="Open Sans" panose="020B0606030504020204" pitchFamily="34" charset="0"/>
                <a:cs typeface="Open Sans" panose="020B0606030504020204" pitchFamily="34" charset="0"/>
                <a:sym typeface="Open Sans"/>
              </a:rPr>
              <a:t>Travail de Capitalisation </a:t>
            </a:r>
          </a:p>
          <a:p>
            <a:pPr marL="457200" lvl="2" indent="-457200" algn="just">
              <a:spcBef>
                <a:spcPts val="600"/>
              </a:spcBef>
              <a:spcAft>
                <a:spcPts val="600"/>
              </a:spcAft>
              <a:buFont typeface="Wingdings" panose="05000000000000000000" pitchFamily="2" charset="2"/>
              <a:buChar char="Ø"/>
            </a:pPr>
            <a:r>
              <a:rPr lang="fr-FR" sz="2800" b="1">
                <a:latin typeface="Open Sans" panose="020B0606030504020204" pitchFamily="34" charset="0"/>
                <a:ea typeface="Open Sans" panose="020B0606030504020204" pitchFamily="34" charset="0"/>
                <a:cs typeface="Open Sans" panose="020B0606030504020204" pitchFamily="34" charset="0"/>
                <a:sym typeface="Open Sans"/>
              </a:rPr>
              <a:t>Global et régional </a:t>
            </a:r>
            <a:r>
              <a:rPr lang="fr-FR" sz="2800">
                <a:latin typeface="Open Sans" panose="020B0606030504020204" pitchFamily="34" charset="0"/>
                <a:ea typeface="Open Sans" panose="020B0606030504020204" pitchFamily="34" charset="0"/>
                <a:cs typeface="Open Sans" panose="020B0606030504020204" pitchFamily="34" charset="0"/>
                <a:sym typeface="Open Sans"/>
              </a:rPr>
              <a:t>sur ce projet pilote  </a:t>
            </a:r>
          </a:p>
          <a:p>
            <a:pPr marL="457200" lvl="2" indent="-457200" algn="just">
              <a:spcBef>
                <a:spcPts val="600"/>
              </a:spcBef>
              <a:spcAft>
                <a:spcPts val="600"/>
              </a:spcAft>
              <a:buFont typeface="Wingdings" panose="05000000000000000000" pitchFamily="2" charset="2"/>
              <a:buChar char="Ø"/>
            </a:pPr>
            <a:r>
              <a:rPr lang="fr-FR" sz="2800" b="1">
                <a:latin typeface="Open Sans" panose="020B0606030504020204" pitchFamily="34" charset="0"/>
                <a:ea typeface="Open Sans" panose="020B0606030504020204" pitchFamily="34" charset="0"/>
                <a:cs typeface="Open Sans" panose="020B0606030504020204" pitchFamily="34" charset="0"/>
                <a:sym typeface="Open Sans"/>
              </a:rPr>
              <a:t>Bonnes pratiques des OSC </a:t>
            </a:r>
            <a:r>
              <a:rPr lang="fr-FR" sz="2800">
                <a:latin typeface="Open Sans" panose="020B0606030504020204" pitchFamily="34" charset="0"/>
                <a:ea typeface="Open Sans" panose="020B0606030504020204" pitchFamily="34" charset="0"/>
                <a:cs typeface="Open Sans" panose="020B0606030504020204" pitchFamily="34" charset="0"/>
                <a:sym typeface="Open Sans"/>
              </a:rPr>
              <a:t>sur la lutte contre les violences basée sur le genre</a:t>
            </a:r>
          </a:p>
          <a:p>
            <a:pPr marL="457200" lvl="2" indent="-457200" algn="just">
              <a:spcBef>
                <a:spcPts val="600"/>
              </a:spcBef>
              <a:spcAft>
                <a:spcPts val="600"/>
              </a:spcAft>
              <a:buFont typeface="Wingdings" panose="05000000000000000000" pitchFamily="2" charset="2"/>
              <a:buChar char="Ø"/>
            </a:pPr>
            <a:r>
              <a:rPr lang="fr-FR" sz="2800" b="1">
                <a:latin typeface="Open Sans" panose="020B0606030504020204" pitchFamily="34" charset="0"/>
                <a:ea typeface="Open Sans" panose="020B0606030504020204" pitchFamily="34" charset="0"/>
                <a:cs typeface="Open Sans" panose="020B0606030504020204" pitchFamily="34" charset="0"/>
                <a:sym typeface="Open Sans"/>
              </a:rPr>
              <a:t>Rencontre à Nairobi 2026</a:t>
            </a:r>
            <a:r>
              <a:rPr lang="fr-FR" sz="2800">
                <a:latin typeface="Open Sans" panose="020B0606030504020204" pitchFamily="34" charset="0"/>
                <a:ea typeface="Open Sans" panose="020B0606030504020204" pitchFamily="34" charset="0"/>
                <a:cs typeface="Open Sans" panose="020B0606030504020204" pitchFamily="34" charset="0"/>
                <a:sym typeface="Open Sans"/>
              </a:rPr>
              <a:t>: atelier + capitalisation OSC et Consortium (4</a:t>
            </a:r>
            <a:r>
              <a:rPr lang="fr-FR" sz="2800" baseline="30000">
                <a:latin typeface="Open Sans" panose="020B0606030504020204" pitchFamily="34" charset="0"/>
                <a:ea typeface="Open Sans" panose="020B0606030504020204" pitchFamily="34" charset="0"/>
                <a:cs typeface="Open Sans" panose="020B0606030504020204" pitchFamily="34" charset="0"/>
                <a:sym typeface="Open Sans"/>
              </a:rPr>
              <a:t>ème</a:t>
            </a:r>
            <a:r>
              <a:rPr lang="fr-FR" sz="2800">
                <a:latin typeface="Open Sans" panose="020B0606030504020204" pitchFamily="34" charset="0"/>
                <a:ea typeface="Open Sans" panose="020B0606030504020204" pitchFamily="34" charset="0"/>
                <a:cs typeface="Open Sans" panose="020B0606030504020204" pitchFamily="34" charset="0"/>
                <a:sym typeface="Open Sans"/>
              </a:rPr>
              <a:t> </a:t>
            </a:r>
            <a:r>
              <a:rPr lang="fr-FR" sz="2800" err="1">
                <a:latin typeface="Open Sans" panose="020B0606030504020204" pitchFamily="34" charset="0"/>
                <a:ea typeface="Open Sans" panose="020B0606030504020204" pitchFamily="34" charset="0"/>
                <a:cs typeface="Open Sans" panose="020B0606030504020204" pitchFamily="34" charset="0"/>
                <a:sym typeface="Open Sans"/>
              </a:rPr>
              <a:t>steering</a:t>
            </a:r>
            <a:r>
              <a:rPr lang="fr-FR" sz="2800">
                <a:latin typeface="Open Sans" panose="020B0606030504020204" pitchFamily="34" charset="0"/>
                <a:ea typeface="Open Sans" panose="020B0606030504020204" pitchFamily="34" charset="0"/>
                <a:cs typeface="Open Sans" panose="020B0606030504020204" pitchFamily="34" charset="0"/>
                <a:sym typeface="Open Sans"/>
              </a:rPr>
              <a:t> </a:t>
            </a:r>
            <a:r>
              <a:rPr lang="fr-FR" sz="2800" err="1">
                <a:latin typeface="Open Sans" panose="020B0606030504020204" pitchFamily="34" charset="0"/>
                <a:ea typeface="Open Sans" panose="020B0606030504020204" pitchFamily="34" charset="0"/>
                <a:cs typeface="Open Sans" panose="020B0606030504020204" pitchFamily="34" charset="0"/>
                <a:sym typeface="Open Sans"/>
              </a:rPr>
              <a:t>committee</a:t>
            </a:r>
            <a:r>
              <a:rPr lang="fr-FR" sz="2800">
                <a:latin typeface="Open Sans" panose="020B0606030504020204" pitchFamily="34" charset="0"/>
                <a:ea typeface="Open Sans" panose="020B0606030504020204" pitchFamily="34" charset="0"/>
                <a:cs typeface="Open Sans" panose="020B0606030504020204" pitchFamily="34" charset="0"/>
                <a:sym typeface="Open Sans"/>
              </a:rPr>
              <a:t>) du 9 au 13 février</a:t>
            </a:r>
          </a:p>
          <a:p>
            <a:pPr marL="457200" lvl="2" indent="-457200" algn="just">
              <a:spcBef>
                <a:spcPts val="600"/>
              </a:spcBef>
              <a:spcAft>
                <a:spcPts val="600"/>
              </a:spcAft>
              <a:buFont typeface="Arial" panose="020B0604020202020204" pitchFamily="34" charset="0"/>
              <a:buChar char="•"/>
            </a:pPr>
            <a:r>
              <a:rPr lang="fr-FR" sz="2800" b="1">
                <a:latin typeface="Open Sans" panose="020B0606030504020204" pitchFamily="34" charset="0"/>
                <a:ea typeface="Open Sans" panose="020B0606030504020204" pitchFamily="34" charset="0"/>
                <a:cs typeface="Open Sans" panose="020B0606030504020204" pitchFamily="34" charset="0"/>
              </a:rPr>
              <a:t>Réflexion sur l'impact du modèle en interne et sa dissémination </a:t>
            </a:r>
            <a:endParaRPr lang="fr-FR" sz="2800" b="1">
              <a:solidFill>
                <a:srgbClr val="1D1A55"/>
              </a:solidFill>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just" rtl="0">
              <a:spcBef>
                <a:spcPts val="600"/>
              </a:spcBef>
              <a:spcAft>
                <a:spcPts val="600"/>
              </a:spcAft>
              <a:buFont typeface="Arial" panose="020B0604020202020204" pitchFamily="34" charset="0"/>
              <a:buChar char="•"/>
            </a:pPr>
            <a:r>
              <a:rPr lang="fr-FR" sz="2800" b="1">
                <a:latin typeface="Open Sans" panose="020B0606030504020204" pitchFamily="34" charset="0"/>
                <a:ea typeface="Open Sans" panose="020B0606030504020204" pitchFamily="34" charset="0"/>
                <a:cs typeface="Open Sans" panose="020B0606030504020204" pitchFamily="34" charset="0"/>
                <a:sym typeface="Open Sans"/>
              </a:rPr>
              <a:t>Recherche financement / top up pour pérennisation du projet</a:t>
            </a:r>
          </a:p>
          <a:p>
            <a:pPr marL="457200" marR="0" lvl="0" indent="-457200" algn="just" rtl="0">
              <a:spcBef>
                <a:spcPts val="600"/>
              </a:spcBef>
              <a:spcAft>
                <a:spcPts val="600"/>
              </a:spcAft>
              <a:buFont typeface="Arial" panose="020B0604020202020204" pitchFamily="34" charset="0"/>
              <a:buChar char="•"/>
            </a:pPr>
            <a:r>
              <a:rPr lang="fr-FR" sz="2800" b="1">
                <a:latin typeface="Open Sans" panose="020B0606030504020204" pitchFamily="34" charset="0"/>
                <a:ea typeface="Open Sans" panose="020B0606030504020204" pitchFamily="34" charset="0"/>
                <a:cs typeface="Open Sans" panose="020B0606030504020204" pitchFamily="34" charset="0"/>
                <a:sym typeface="Open Sans"/>
              </a:rPr>
              <a:t>Accompagner le lancement du projet MAREAS !</a:t>
            </a:r>
            <a:endParaRPr lang="fr-FR" sz="2800" b="1">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n 4" descr="Un grupo de personas en un salón de clases&#10;&#10;Descripción generada automáticamente con confianza media">
            <a:extLst>
              <a:ext uri="{FF2B5EF4-FFF2-40B4-BE49-F238E27FC236}">
                <a16:creationId xmlns:a16="http://schemas.microsoft.com/office/drawing/2014/main" id="{E0FCEAC5-740A-5A8C-E645-556DA00A6763}"/>
              </a:ext>
            </a:extLst>
          </p:cNvPr>
          <p:cNvPicPr>
            <a:picLocks noChangeAspect="1"/>
          </p:cNvPicPr>
          <p:nvPr/>
        </p:nvPicPr>
        <p:blipFill rotWithShape="1">
          <a:blip r:embed="rId3"/>
          <a:srcRect l="6913" t="23391" r="2178"/>
          <a:stretch/>
        </p:blipFill>
        <p:spPr>
          <a:xfrm>
            <a:off x="12058650" y="6152474"/>
            <a:ext cx="6207744" cy="3491857"/>
          </a:xfrm>
          <a:prstGeom prst="rect">
            <a:avLst/>
          </a:prstGeom>
        </p:spPr>
      </p:pic>
    </p:spTree>
    <p:extLst>
      <p:ext uri="{BB962C8B-B14F-4D97-AF65-F5344CB8AC3E}">
        <p14:creationId xmlns:p14="http://schemas.microsoft.com/office/powerpoint/2010/main" val="2790223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
          <a:extLst>
            <a:ext uri="{FF2B5EF4-FFF2-40B4-BE49-F238E27FC236}">
              <a16:creationId xmlns:a16="http://schemas.microsoft.com/office/drawing/2014/main" id="{14F2103C-BF81-0CDD-C3C5-386DD9AF94A4}"/>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78E3D75C-0AF4-F0F3-155F-966D12B126DE}"/>
              </a:ext>
            </a:extLst>
          </p:cNvPr>
          <p:cNvSpPr txBox="1">
            <a:spLocks noGrp="1" noRot="1" noMove="1" noResize="1" noEditPoints="1" noAdjustHandles="1" noChangeArrowheads="1" noChangeShapeType="1"/>
          </p:cNvSpPr>
          <p:nvPr/>
        </p:nvSpPr>
        <p:spPr>
          <a:xfrm>
            <a:off x="0" y="0"/>
            <a:ext cx="18266394" cy="1419535"/>
          </a:xfrm>
          <a:prstGeom prst="rect">
            <a:avLst/>
          </a:prstGeom>
          <a:solidFill>
            <a:srgbClr val="00AF9C"/>
          </a:solidFill>
          <a:ln>
            <a:noFill/>
          </a:ln>
        </p:spPr>
        <p:txBody>
          <a:bodyPr spcFirstLastPara="1" wrap="square" lIns="137150" tIns="432000" rIns="137150" bIns="68550" anchor="t" anchorCtr="0">
            <a:spAutoFit/>
          </a:bodyPr>
          <a:lstStyle/>
          <a:p>
            <a:pPr marL="0" marR="0" lvl="0" indent="0" algn="ctr" rtl="0">
              <a:lnSpc>
                <a:spcPct val="90000"/>
              </a:lnSpc>
              <a:spcBef>
                <a:spcPts val="0"/>
              </a:spcBef>
              <a:spcAft>
                <a:spcPts val="0"/>
              </a:spcAft>
              <a:buClr>
                <a:srgbClr val="E9521E"/>
              </a:buClr>
              <a:buSzPts val="6600"/>
              <a:buFont typeface="Anton"/>
              <a:buNone/>
            </a:pPr>
            <a:r>
              <a:rPr lang="fr-FR" sz="6600" b="0" i="0" u="none" strike="noStrike" cap="none">
                <a:solidFill>
                  <a:schemeClr val="bg1"/>
                </a:solidFill>
                <a:latin typeface="Anton"/>
                <a:ea typeface="Anton"/>
                <a:cs typeface="Anton"/>
                <a:sym typeface="Anton"/>
              </a:rPr>
              <a:t>MERCI !</a:t>
            </a:r>
            <a:endParaRPr sz="2100"/>
          </a:p>
        </p:txBody>
      </p:sp>
      <p:pic>
        <p:nvPicPr>
          <p:cNvPr id="9" name="Imagen 3">
            <a:extLst>
              <a:ext uri="{FF2B5EF4-FFF2-40B4-BE49-F238E27FC236}">
                <a16:creationId xmlns:a16="http://schemas.microsoft.com/office/drawing/2014/main" id="{46EAFC4F-4C25-1B99-03EC-EF74B6EB1D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343"/>
          <a:stretch/>
        </p:blipFill>
        <p:spPr>
          <a:xfrm>
            <a:off x="769266" y="2287767"/>
            <a:ext cx="4084350" cy="4422371"/>
          </a:xfrm>
          <a:prstGeom prst="rect">
            <a:avLst/>
          </a:prstGeom>
        </p:spPr>
      </p:pic>
      <p:pic>
        <p:nvPicPr>
          <p:cNvPr id="10" name="Imagen 19">
            <a:extLst>
              <a:ext uri="{FF2B5EF4-FFF2-40B4-BE49-F238E27FC236}">
                <a16:creationId xmlns:a16="http://schemas.microsoft.com/office/drawing/2014/main" id="{B0B9420D-8DE4-5D79-18AE-39135B3E113D}"/>
              </a:ext>
            </a:extLst>
          </p:cNvPr>
          <p:cNvPicPr>
            <a:picLocks noChangeAspect="1"/>
          </p:cNvPicPr>
          <p:nvPr/>
        </p:nvPicPr>
        <p:blipFill>
          <a:blip r:embed="rId4"/>
          <a:stretch>
            <a:fillRect/>
          </a:stretch>
        </p:blipFill>
        <p:spPr>
          <a:xfrm>
            <a:off x="12490167" y="3660969"/>
            <a:ext cx="4872073" cy="3998458"/>
          </a:xfrm>
          <a:prstGeom prst="rect">
            <a:avLst/>
          </a:prstGeom>
        </p:spPr>
      </p:pic>
      <p:pic>
        <p:nvPicPr>
          <p:cNvPr id="11" name="Imagen 45">
            <a:extLst>
              <a:ext uri="{FF2B5EF4-FFF2-40B4-BE49-F238E27FC236}">
                <a16:creationId xmlns:a16="http://schemas.microsoft.com/office/drawing/2014/main" id="{D3D96593-0BA2-F293-96A0-2A5EA2EDEB96}"/>
              </a:ext>
            </a:extLst>
          </p:cNvPr>
          <p:cNvPicPr>
            <a:picLocks noChangeAspect="1"/>
          </p:cNvPicPr>
          <p:nvPr/>
        </p:nvPicPr>
        <p:blipFill>
          <a:blip r:embed="rId5"/>
          <a:stretch>
            <a:fillRect/>
          </a:stretch>
        </p:blipFill>
        <p:spPr>
          <a:xfrm>
            <a:off x="6934200" y="6098435"/>
            <a:ext cx="3873070" cy="3121984"/>
          </a:xfrm>
          <a:prstGeom prst="rect">
            <a:avLst/>
          </a:prstGeom>
        </p:spPr>
      </p:pic>
      <p:pic>
        <p:nvPicPr>
          <p:cNvPr id="12" name="Imagen 48">
            <a:extLst>
              <a:ext uri="{FF2B5EF4-FFF2-40B4-BE49-F238E27FC236}">
                <a16:creationId xmlns:a16="http://schemas.microsoft.com/office/drawing/2014/main" id="{D898C923-445E-5993-E4F5-1E0820A5DD05}"/>
              </a:ext>
            </a:extLst>
          </p:cNvPr>
          <p:cNvPicPr>
            <a:picLocks noChangeAspect="1"/>
          </p:cNvPicPr>
          <p:nvPr/>
        </p:nvPicPr>
        <p:blipFill>
          <a:blip r:embed="rId6"/>
          <a:stretch>
            <a:fillRect/>
          </a:stretch>
        </p:blipFill>
        <p:spPr>
          <a:xfrm>
            <a:off x="6296165" y="1747291"/>
            <a:ext cx="6549455" cy="3573984"/>
          </a:xfrm>
          <a:prstGeom prst="rect">
            <a:avLst/>
          </a:prstGeom>
        </p:spPr>
      </p:pic>
    </p:spTree>
    <p:extLst>
      <p:ext uri="{BB962C8B-B14F-4D97-AF65-F5344CB8AC3E}">
        <p14:creationId xmlns:p14="http://schemas.microsoft.com/office/powerpoint/2010/main" val="3814793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a:extLst>
            <a:ext uri="{FF2B5EF4-FFF2-40B4-BE49-F238E27FC236}">
              <a16:creationId xmlns:a16="http://schemas.microsoft.com/office/drawing/2014/main" id="{4C5E2BF0-3C48-1CDD-729B-66C5432BC89A}"/>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2CB6E53B-977E-AC6F-CBB1-DAA78F7EDDB9}"/>
              </a:ext>
            </a:extLst>
          </p:cNvPr>
          <p:cNvSpPr txBox="1">
            <a:spLocks noGrp="1" noRot="1" noMove="1" noResize="1" noEditPoints="1" noAdjustHandles="1" noChangeArrowheads="1" noChangeShapeType="1"/>
          </p:cNvSpPr>
          <p:nvPr/>
        </p:nvSpPr>
        <p:spPr>
          <a:xfrm>
            <a:off x="0" y="0"/>
            <a:ext cx="18266394" cy="1710383"/>
          </a:xfrm>
          <a:prstGeom prst="rect">
            <a:avLst/>
          </a:prstGeom>
          <a:solidFill>
            <a:srgbClr val="00AF9C"/>
          </a:solidFill>
          <a:ln>
            <a:noFill/>
          </a:ln>
        </p:spPr>
        <p:txBody>
          <a:bodyPr spcFirstLastPara="1" wrap="square" lIns="137150" tIns="432000" rIns="137150" bIns="68550" anchor="t" anchorCtr="0">
            <a:spAutoFit/>
          </a:bodyPr>
          <a:lstStyle/>
          <a:p>
            <a:pPr algn="ctr">
              <a:lnSpc>
                <a:spcPct val="90000"/>
              </a:lnSpc>
              <a:buClr>
                <a:srgbClr val="E9521E"/>
              </a:buClr>
              <a:buSzPts val="6600"/>
            </a:pPr>
            <a:r>
              <a:rPr lang="fr-FR" sz="6600">
                <a:solidFill>
                  <a:schemeClr val="bg1"/>
                </a:solidFill>
                <a:latin typeface="Anton"/>
                <a:ea typeface="Anton"/>
                <a:cs typeface="Anton"/>
                <a:sym typeface="Anton"/>
              </a:rPr>
              <a:t>ORIGINES</a:t>
            </a:r>
          </a:p>
          <a:p>
            <a:pPr algn="ctr">
              <a:lnSpc>
                <a:spcPct val="90000"/>
              </a:lnSpc>
              <a:buClr>
                <a:srgbClr val="E9521E"/>
              </a:buClr>
              <a:buSzPts val="6600"/>
            </a:pPr>
            <a:endParaRPr sz="2100">
              <a:solidFill>
                <a:schemeClr val="lt1"/>
              </a:solidFill>
            </a:endParaRPr>
          </a:p>
        </p:txBody>
      </p:sp>
      <p:sp>
        <p:nvSpPr>
          <p:cNvPr id="2" name="ZoneTexte 1">
            <a:extLst>
              <a:ext uri="{FF2B5EF4-FFF2-40B4-BE49-F238E27FC236}">
                <a16:creationId xmlns:a16="http://schemas.microsoft.com/office/drawing/2014/main" id="{C5F11A0A-E74C-41E4-2FC1-4AE98A8BE98C}"/>
              </a:ext>
            </a:extLst>
          </p:cNvPr>
          <p:cNvSpPr txBox="1"/>
          <p:nvPr/>
        </p:nvSpPr>
        <p:spPr>
          <a:xfrm>
            <a:off x="399153" y="2409435"/>
            <a:ext cx="17468088" cy="4936736"/>
          </a:xfrm>
          <a:prstGeom prst="rect">
            <a:avLst/>
          </a:prstGeom>
          <a:noFill/>
        </p:spPr>
        <p:txBody>
          <a:bodyPr wrap="square" lIns="91440" tIns="45720" rIns="91440" bIns="45720" rtlCol="0" anchor="t">
            <a:spAutoFit/>
          </a:bodyPr>
          <a:lstStyle/>
          <a:p>
            <a:pPr marL="457200" indent="-457200" algn="just">
              <a:lnSpc>
                <a:spcPct val="90000"/>
              </a:lnSpc>
              <a:spcBef>
                <a:spcPts val="1200"/>
              </a:spcBef>
              <a:spcAft>
                <a:spcPts val="1200"/>
              </a:spcAft>
              <a:buFont typeface="Wingdings"/>
              <a:buChar char="q"/>
            </a:pPr>
            <a:r>
              <a:rPr lang="fr-FR" sz="2800" b="1">
                <a:latin typeface="Open Sans"/>
                <a:ea typeface="Open Sans"/>
                <a:cs typeface="Open Sans"/>
                <a:sym typeface="Open Sans"/>
              </a:rPr>
              <a:t>Plaidoyer DSSR </a:t>
            </a:r>
            <a:r>
              <a:rPr lang="fr-FR" sz="2800">
                <a:latin typeface="Open Sans"/>
                <a:ea typeface="Open Sans"/>
                <a:cs typeface="Open Sans"/>
                <a:sym typeface="Open Sans"/>
              </a:rPr>
              <a:t>: G7 2019 – collectif génération féministe </a:t>
            </a:r>
            <a:r>
              <a:rPr lang="fr-FR" sz="2800">
                <a:latin typeface="Open Sans"/>
                <a:ea typeface="Open Sans"/>
                <a:cs typeface="Open Sans"/>
                <a:sym typeface="Wingdings" panose="05000000000000000000" pitchFamily="2" charset="2"/>
              </a:rPr>
              <a:t> création d’un fonds féministe comme un des livrables</a:t>
            </a:r>
            <a:endParaRPr lang="fr-FR" sz="3600" b="1">
              <a:solidFill>
                <a:srgbClr val="00B050"/>
              </a:solidFill>
              <a:latin typeface="Open Sans"/>
              <a:ea typeface="Open Sans"/>
              <a:cs typeface="Open Sans"/>
              <a:sym typeface="Open Sans"/>
            </a:endParaRPr>
          </a:p>
          <a:p>
            <a:pPr marL="457200" indent="-457200" algn="just">
              <a:lnSpc>
                <a:spcPct val="90000"/>
              </a:lnSpc>
              <a:spcBef>
                <a:spcPts val="1200"/>
              </a:spcBef>
              <a:spcAft>
                <a:spcPts val="1200"/>
              </a:spcAft>
              <a:buFont typeface="Wingdings"/>
              <a:buChar char="q"/>
            </a:pPr>
            <a:r>
              <a:rPr lang="fr-FR" sz="2800">
                <a:latin typeface="Open Sans"/>
                <a:ea typeface="Open Sans"/>
                <a:cs typeface="Open Sans"/>
                <a:sym typeface="Open Sans"/>
              </a:rPr>
              <a:t>Fonds de Soutien aux Organisations Féministes </a:t>
            </a:r>
            <a:r>
              <a:rPr lang="fr-FR" sz="2800" b="1">
                <a:latin typeface="Open Sans"/>
                <a:ea typeface="Open Sans"/>
                <a:cs typeface="Open Sans"/>
                <a:sym typeface="Open Sans"/>
              </a:rPr>
              <a:t>(FSOF)</a:t>
            </a:r>
            <a:r>
              <a:rPr lang="fr-FR" sz="2800">
                <a:latin typeface="Open Sans"/>
                <a:ea typeface="Open Sans"/>
                <a:cs typeface="Open Sans"/>
                <a:sym typeface="Open Sans"/>
              </a:rPr>
              <a:t> copiloté par le MEAE et l’AFD : 2ème appel à projet, dédié à la </a:t>
            </a:r>
            <a:r>
              <a:rPr lang="fr-FR" sz="2800" b="1">
                <a:latin typeface="Open Sans"/>
                <a:ea typeface="Open Sans"/>
                <a:cs typeface="Open Sans"/>
                <a:sym typeface="Open Sans"/>
              </a:rPr>
              <a:t>violence liée au genre </a:t>
            </a:r>
            <a:r>
              <a:rPr lang="fr-FR" sz="2800">
                <a:latin typeface="Open Sans"/>
                <a:ea typeface="Open Sans"/>
                <a:cs typeface="Open Sans"/>
                <a:sym typeface="Open Sans"/>
              </a:rPr>
              <a:t>(VLG).</a:t>
            </a:r>
            <a:endParaRPr lang="fr-FR" sz="2800">
              <a:latin typeface="Open Sans"/>
              <a:ea typeface="Open Sans"/>
              <a:cs typeface="Open Sans"/>
            </a:endParaRPr>
          </a:p>
          <a:p>
            <a:pPr marL="457200" indent="-457200" algn="just">
              <a:lnSpc>
                <a:spcPct val="90000"/>
              </a:lnSpc>
              <a:spcBef>
                <a:spcPts val="1200"/>
              </a:spcBef>
              <a:spcAft>
                <a:spcPts val="1200"/>
              </a:spcAft>
              <a:buFont typeface="Wingdings"/>
              <a:buChar char="q"/>
            </a:pPr>
            <a:r>
              <a:rPr lang="fr-FR" sz="2800" b="1">
                <a:latin typeface="Open Sans"/>
                <a:ea typeface="Open Sans"/>
                <a:cs typeface="Open Sans"/>
              </a:rPr>
              <a:t>1 consortium, 5 organisations, 10 pays.</a:t>
            </a:r>
          </a:p>
          <a:p>
            <a:pPr marL="457200" indent="-457200" algn="just">
              <a:lnSpc>
                <a:spcPct val="90000"/>
              </a:lnSpc>
              <a:spcBef>
                <a:spcPts val="1200"/>
              </a:spcBef>
              <a:spcAft>
                <a:spcPts val="1200"/>
              </a:spcAft>
              <a:buFont typeface="Wingdings"/>
              <a:buChar char="q"/>
            </a:pPr>
            <a:r>
              <a:rPr lang="fr-FR" sz="2800" b="1">
                <a:latin typeface="Open Sans"/>
                <a:ea typeface="Open Sans"/>
                <a:cs typeface="Open Sans"/>
              </a:rPr>
              <a:t>4</a:t>
            </a:r>
            <a:r>
              <a:rPr lang="fr-FR" sz="2800" b="1">
                <a:latin typeface="Open Sans"/>
                <a:ea typeface="Open Sans"/>
                <a:cs typeface="Open Sans"/>
                <a:sym typeface="Open Sans"/>
              </a:rPr>
              <a:t> ans</a:t>
            </a:r>
            <a:r>
              <a:rPr lang="fr-FR" sz="2800">
                <a:latin typeface="Open Sans"/>
                <a:ea typeface="Open Sans"/>
                <a:cs typeface="Open Sans"/>
                <a:sym typeface="Open Sans"/>
              </a:rPr>
              <a:t> (mai 2022 - mai 2026) pour un budget total </a:t>
            </a:r>
            <a:r>
              <a:rPr lang="fr-FR" sz="2800" i="0" u="none" strike="noStrike" cap="none">
                <a:latin typeface="Open Sans"/>
                <a:ea typeface="Open Sans"/>
                <a:cs typeface="Open Sans"/>
                <a:sym typeface="Open Sans"/>
              </a:rPr>
              <a:t>de </a:t>
            </a:r>
            <a:r>
              <a:rPr lang="fr-FR" sz="2800" b="1">
                <a:latin typeface="Open Sans"/>
                <a:ea typeface="Open Sans"/>
                <a:cs typeface="Open Sans"/>
                <a:sym typeface="Open Sans"/>
              </a:rPr>
              <a:t>14 millions d’euros</a:t>
            </a:r>
            <a:r>
              <a:rPr lang="fr-FR" sz="2800">
                <a:latin typeface="Open Sans"/>
                <a:ea typeface="Open Sans"/>
                <a:cs typeface="Open Sans"/>
                <a:sym typeface="Open Sans"/>
              </a:rPr>
              <a:t> (dont </a:t>
            </a:r>
            <a:r>
              <a:rPr lang="fr-FR" sz="2800" b="1">
                <a:latin typeface="Open Sans"/>
                <a:ea typeface="Open Sans"/>
                <a:cs typeface="Open Sans"/>
                <a:sym typeface="Open Sans"/>
              </a:rPr>
              <a:t>2,6 </a:t>
            </a:r>
            <a:r>
              <a:rPr lang="fr-FR" sz="2800" b="1">
                <a:latin typeface="Open Sans"/>
                <a:ea typeface="Open Sans"/>
                <a:cs typeface="Open Sans"/>
              </a:rPr>
              <a:t>millions pour </a:t>
            </a:r>
            <a:r>
              <a:rPr lang="fr-FR" sz="2800" b="1" i="0" u="none" strike="noStrike" cap="none">
                <a:latin typeface="Open Sans"/>
                <a:ea typeface="Open Sans"/>
                <a:cs typeface="Open Sans"/>
                <a:sym typeface="Open Sans"/>
              </a:rPr>
              <a:t>MdM</a:t>
            </a:r>
            <a:r>
              <a:rPr lang="fr-FR" sz="2800">
                <a:latin typeface="Open Sans"/>
                <a:ea typeface="Open Sans"/>
                <a:cs typeface="Open Sans"/>
              </a:rPr>
              <a:t>).</a:t>
            </a:r>
          </a:p>
          <a:p>
            <a:pPr marL="457200" indent="-457200" algn="just">
              <a:lnSpc>
                <a:spcPct val="90000"/>
              </a:lnSpc>
              <a:spcBef>
                <a:spcPts val="1200"/>
              </a:spcBef>
              <a:spcAft>
                <a:spcPts val="1200"/>
              </a:spcAft>
              <a:buFont typeface="Wingdings"/>
              <a:buChar char="q"/>
            </a:pPr>
            <a:r>
              <a:rPr lang="fr-FR" sz="2800" u="sng">
                <a:latin typeface="Open Sans"/>
                <a:ea typeface="Open Sans"/>
                <a:cs typeface="Open Sans"/>
              </a:rPr>
              <a:t>Objectif</a:t>
            </a:r>
            <a:r>
              <a:rPr lang="fr-FR" sz="2800">
                <a:latin typeface="Open Sans"/>
                <a:ea typeface="Open Sans"/>
                <a:cs typeface="Open Sans"/>
              </a:rPr>
              <a:t>: environ </a:t>
            </a:r>
            <a:r>
              <a:rPr lang="fr-FR" sz="2800" b="1">
                <a:latin typeface="Open Sans"/>
                <a:ea typeface="Open Sans"/>
                <a:cs typeface="Open Sans"/>
              </a:rPr>
              <a:t>160 </a:t>
            </a:r>
            <a:r>
              <a:rPr lang="fr-FR" sz="2800">
                <a:latin typeface="Open Sans"/>
                <a:ea typeface="Open Sans"/>
                <a:cs typeface="Open Sans"/>
              </a:rPr>
              <a:t>organisations </a:t>
            </a:r>
            <a:r>
              <a:rPr lang="fr-FR" sz="2800" i="0" u="none" strike="noStrike" cap="none">
                <a:latin typeface="Open Sans"/>
                <a:ea typeface="Open Sans"/>
                <a:cs typeface="Open Sans"/>
                <a:sym typeface="Open Sans"/>
              </a:rPr>
              <a:t>de </a:t>
            </a:r>
            <a:r>
              <a:rPr lang="fr-FR" sz="2800">
                <a:latin typeface="Open Sans"/>
                <a:ea typeface="Open Sans"/>
                <a:cs typeface="Open Sans"/>
              </a:rPr>
              <a:t>la société civile soutenues dont </a:t>
            </a:r>
            <a:r>
              <a:rPr lang="fr-FR" sz="2800" b="1">
                <a:latin typeface="Open Sans"/>
                <a:ea typeface="Open Sans"/>
                <a:cs typeface="Open Sans"/>
              </a:rPr>
              <a:t>30 </a:t>
            </a:r>
            <a:r>
              <a:rPr lang="fr-FR" sz="2800" i="0" u="none" strike="noStrike" cap="none">
                <a:latin typeface="Open Sans"/>
                <a:ea typeface="Open Sans"/>
                <a:cs typeface="Open Sans"/>
                <a:sym typeface="Open Sans"/>
              </a:rPr>
              <a:t>en </a:t>
            </a:r>
            <a:r>
              <a:rPr lang="fr-FR" sz="2800">
                <a:latin typeface="Open Sans"/>
                <a:ea typeface="Open Sans"/>
                <a:cs typeface="Open Sans"/>
              </a:rPr>
              <a:t>Amérique latine.</a:t>
            </a:r>
            <a:endParaRPr lang="en-US" sz="2800">
              <a:latin typeface="Open Sans"/>
              <a:ea typeface="Open Sans"/>
              <a:cs typeface="Open Sans"/>
            </a:endParaRPr>
          </a:p>
          <a:p>
            <a:endParaRPr lang="fr-FR" sz="1600"/>
          </a:p>
        </p:txBody>
      </p:sp>
      <p:pic>
        <p:nvPicPr>
          <p:cNvPr id="13" name="Image 12">
            <a:extLst>
              <a:ext uri="{FF2B5EF4-FFF2-40B4-BE49-F238E27FC236}">
                <a16:creationId xmlns:a16="http://schemas.microsoft.com/office/drawing/2014/main" id="{5C04FC18-2E49-2604-9DBC-144C73C715F2}"/>
              </a:ext>
            </a:extLst>
          </p:cNvPr>
          <p:cNvPicPr>
            <a:picLocks noChangeAspect="1"/>
          </p:cNvPicPr>
          <p:nvPr/>
        </p:nvPicPr>
        <p:blipFill>
          <a:blip r:embed="rId3"/>
          <a:stretch>
            <a:fillRect/>
          </a:stretch>
        </p:blipFill>
        <p:spPr>
          <a:xfrm>
            <a:off x="6764476" y="7539184"/>
            <a:ext cx="9161323" cy="1497525"/>
          </a:xfrm>
          <a:prstGeom prst="rect">
            <a:avLst/>
          </a:prstGeom>
        </p:spPr>
      </p:pic>
    </p:spTree>
    <p:extLst>
      <p:ext uri="{BB962C8B-B14F-4D97-AF65-F5344CB8AC3E}">
        <p14:creationId xmlns:p14="http://schemas.microsoft.com/office/powerpoint/2010/main" val="1402275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a:extLst>
            <a:ext uri="{FF2B5EF4-FFF2-40B4-BE49-F238E27FC236}">
              <a16:creationId xmlns:a16="http://schemas.microsoft.com/office/drawing/2014/main" id="{C4F21173-DF5A-62FC-6055-082D1E7250A9}"/>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DD1A9EC2-009E-567C-5DE5-266B300E316E}"/>
              </a:ext>
            </a:extLst>
          </p:cNvPr>
          <p:cNvSpPr txBox="1">
            <a:spLocks noGrp="1" noRot="1" noMove="1" noResize="1" noEditPoints="1" noAdjustHandles="1" noChangeArrowheads="1" noChangeShapeType="1"/>
          </p:cNvSpPr>
          <p:nvPr/>
        </p:nvSpPr>
        <p:spPr>
          <a:xfrm>
            <a:off x="0" y="0"/>
            <a:ext cx="18266394" cy="1710383"/>
          </a:xfrm>
          <a:prstGeom prst="rect">
            <a:avLst/>
          </a:prstGeom>
          <a:solidFill>
            <a:srgbClr val="00AF9C"/>
          </a:solidFill>
          <a:ln>
            <a:noFill/>
          </a:ln>
        </p:spPr>
        <p:txBody>
          <a:bodyPr spcFirstLastPara="1" wrap="square" lIns="137150" tIns="432000" rIns="137150" bIns="68550" anchor="t" anchorCtr="0">
            <a:spAutoFit/>
          </a:bodyPr>
          <a:lstStyle/>
          <a:p>
            <a:pPr algn="ctr">
              <a:lnSpc>
                <a:spcPct val="90000"/>
              </a:lnSpc>
              <a:buClr>
                <a:srgbClr val="E9521E"/>
              </a:buClr>
              <a:buSzPts val="6600"/>
            </a:pPr>
            <a:r>
              <a:rPr lang="fr-FR" sz="6600" b="0" i="0" u="none" strike="noStrike" cap="none">
                <a:solidFill>
                  <a:srgbClr val="E9521E"/>
                </a:solidFill>
                <a:latin typeface="Anton"/>
                <a:ea typeface="Anton"/>
                <a:cs typeface="Anton"/>
                <a:sym typeface="Anton"/>
              </a:rPr>
              <a:t> </a:t>
            </a:r>
            <a:r>
              <a:rPr lang="fr-FR" sz="6600">
                <a:solidFill>
                  <a:schemeClr val="bg1"/>
                </a:solidFill>
                <a:latin typeface="Anton"/>
                <a:ea typeface="Anton"/>
                <a:cs typeface="Anton"/>
                <a:sym typeface="Anton"/>
              </a:rPr>
              <a:t> Objectifs du projet FON</a:t>
            </a:r>
          </a:p>
          <a:p>
            <a:pPr algn="ctr">
              <a:lnSpc>
                <a:spcPct val="90000"/>
              </a:lnSpc>
              <a:buClr>
                <a:srgbClr val="E9521E"/>
              </a:buClr>
              <a:buSzPts val="6600"/>
            </a:pPr>
            <a:endParaRPr sz="2100">
              <a:solidFill>
                <a:schemeClr val="lt1"/>
              </a:solidFill>
            </a:endParaRPr>
          </a:p>
        </p:txBody>
      </p:sp>
      <p:sp>
        <p:nvSpPr>
          <p:cNvPr id="5" name="ZoneTexte 4">
            <a:extLst>
              <a:ext uri="{FF2B5EF4-FFF2-40B4-BE49-F238E27FC236}">
                <a16:creationId xmlns:a16="http://schemas.microsoft.com/office/drawing/2014/main" id="{345A565A-5E15-A774-7500-5832ED0AD242}"/>
              </a:ext>
            </a:extLst>
          </p:cNvPr>
          <p:cNvSpPr txBox="1"/>
          <p:nvPr/>
        </p:nvSpPr>
        <p:spPr>
          <a:xfrm>
            <a:off x="6415342" y="2438009"/>
            <a:ext cx="11201400" cy="64786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Bef>
                <a:spcPts val="600"/>
              </a:spcBef>
              <a:spcAft>
                <a:spcPts val="1200"/>
              </a:spcAft>
              <a:buFont typeface="Wingdings"/>
              <a:buChar char="q"/>
            </a:pPr>
            <a:r>
              <a:rPr lang="fr-FR" sz="2800" b="1">
                <a:latin typeface="Open Sans" panose="020B0606030504020204" pitchFamily="34" charset="0"/>
                <a:ea typeface="Open Sans" panose="020B0606030504020204" pitchFamily="34" charset="0"/>
                <a:cs typeface="Open Sans" panose="020B0606030504020204" pitchFamily="34" charset="0"/>
              </a:rPr>
              <a:t>Renforcement proposé aux organisations via deux volets : </a:t>
            </a:r>
            <a:endParaRPr lang="fr-FR" sz="2800">
              <a:latin typeface="Open Sans" panose="020B0606030504020204" pitchFamily="34" charset="0"/>
              <a:ea typeface="Open Sans" panose="020B0606030504020204" pitchFamily="34" charset="0"/>
              <a:cs typeface="Open Sans" panose="020B0606030504020204" pitchFamily="34" charset="0"/>
            </a:endParaRPr>
          </a:p>
          <a:p>
            <a:pPr>
              <a:spcBef>
                <a:spcPts val="600"/>
              </a:spcBef>
              <a:spcAft>
                <a:spcPts val="1200"/>
              </a:spcAft>
            </a:pPr>
            <a:r>
              <a:rPr lang="fr-FR" sz="2800">
                <a:latin typeface="Open Sans" panose="020B0606030504020204" pitchFamily="34" charset="0"/>
                <a:ea typeface="Open Sans" panose="020B0606030504020204" pitchFamily="34" charset="0"/>
                <a:cs typeface="Open Sans" panose="020B0606030504020204" pitchFamily="34" charset="0"/>
              </a:rPr>
              <a:t>1) Appui financier </a:t>
            </a:r>
          </a:p>
          <a:p>
            <a:pPr>
              <a:spcBef>
                <a:spcPts val="600"/>
              </a:spcBef>
              <a:spcAft>
                <a:spcPts val="1200"/>
              </a:spcAft>
            </a:pPr>
            <a:r>
              <a:rPr lang="fr-FR" sz="2800">
                <a:latin typeface="Open Sans" panose="020B0606030504020204" pitchFamily="34" charset="0"/>
                <a:ea typeface="Open Sans" panose="020B0606030504020204" pitchFamily="34" charset="0"/>
                <a:cs typeface="Open Sans" panose="020B0606030504020204" pitchFamily="34" charset="0"/>
              </a:rPr>
              <a:t>2) Renforcement organisationnel </a:t>
            </a:r>
          </a:p>
          <a:p>
            <a:pPr>
              <a:spcBef>
                <a:spcPts val="600"/>
              </a:spcBef>
              <a:spcAft>
                <a:spcPts val="1200"/>
              </a:spcAft>
            </a:pPr>
            <a:endParaRPr lang="fr-FR" sz="2800">
              <a:latin typeface="Open Sans" panose="020B0606030504020204" pitchFamily="34" charset="0"/>
              <a:ea typeface="Open Sans" panose="020B0606030504020204" pitchFamily="34" charset="0"/>
              <a:cs typeface="Open Sans" panose="020B0606030504020204" pitchFamily="34" charset="0"/>
            </a:endParaRPr>
          </a:p>
          <a:p>
            <a:pPr marL="457200" indent="-457200">
              <a:spcBef>
                <a:spcPts val="600"/>
              </a:spcBef>
              <a:spcAft>
                <a:spcPts val="1200"/>
              </a:spcAft>
              <a:buFont typeface="Wingdings"/>
              <a:buChar char="q"/>
            </a:pPr>
            <a:r>
              <a:rPr lang="fr-FR" sz="2800" b="1">
                <a:latin typeface="Open Sans" panose="020B0606030504020204" pitchFamily="34" charset="0"/>
                <a:ea typeface="Open Sans" panose="020B0606030504020204" pitchFamily="34" charset="0"/>
                <a:cs typeface="Open Sans" panose="020B0606030504020204" pitchFamily="34" charset="0"/>
              </a:rPr>
              <a:t>Formations ; Plaidoyer ; Communication ; Capitalisation</a:t>
            </a:r>
          </a:p>
          <a:p>
            <a:pPr>
              <a:spcBef>
                <a:spcPts val="600"/>
              </a:spcBef>
              <a:spcAft>
                <a:spcPts val="1200"/>
              </a:spcAft>
            </a:pPr>
            <a:endParaRPr lang="fr-FR" sz="2800">
              <a:latin typeface="Open Sans" panose="020B0606030504020204" pitchFamily="34" charset="0"/>
              <a:ea typeface="Open Sans" panose="020B0606030504020204" pitchFamily="34" charset="0"/>
              <a:cs typeface="Open Sans" panose="020B0606030504020204" pitchFamily="34" charset="0"/>
            </a:endParaRPr>
          </a:p>
          <a:p>
            <a:pPr marL="457200" indent="-457200">
              <a:spcBef>
                <a:spcPts val="600"/>
              </a:spcBef>
              <a:spcAft>
                <a:spcPts val="1200"/>
              </a:spcAft>
              <a:buFont typeface="Wingdings"/>
              <a:buChar char="q"/>
            </a:pPr>
            <a:r>
              <a:rPr lang="fr-FR" sz="2800" b="1">
                <a:latin typeface="Open Sans" panose="020B0606030504020204" pitchFamily="34" charset="0"/>
                <a:ea typeface="Open Sans" panose="020B0606030504020204" pitchFamily="34" charset="0"/>
                <a:cs typeface="Open Sans" panose="020B0606030504020204" pitchFamily="34" charset="0"/>
              </a:rPr>
              <a:t>Trois guichets de financement :</a:t>
            </a:r>
            <a:r>
              <a:rPr lang="fr-FR" sz="2800">
                <a:latin typeface="Open Sans" panose="020B0606030504020204" pitchFamily="34" charset="0"/>
                <a:ea typeface="Open Sans" panose="020B0606030504020204" pitchFamily="34" charset="0"/>
                <a:cs typeface="Open Sans" panose="020B0606030504020204" pitchFamily="34" charset="0"/>
              </a:rPr>
              <a:t> </a:t>
            </a:r>
          </a:p>
          <a:p>
            <a:pPr>
              <a:spcBef>
                <a:spcPts val="600"/>
              </a:spcBef>
              <a:spcAft>
                <a:spcPts val="1200"/>
              </a:spcAft>
            </a:pPr>
            <a:r>
              <a:rPr lang="fr-FR" sz="2800">
                <a:latin typeface="Open Sans" panose="020B0606030504020204" pitchFamily="34" charset="0"/>
                <a:ea typeface="Open Sans" panose="020B0606030504020204" pitchFamily="34" charset="0"/>
                <a:cs typeface="Open Sans" panose="020B0606030504020204" pitchFamily="34" charset="0"/>
              </a:rPr>
              <a:t>1) </a:t>
            </a:r>
            <a:r>
              <a:rPr lang="fr-FR" sz="2800" u="sng">
                <a:latin typeface="Open Sans" panose="020B0606030504020204" pitchFamily="34" charset="0"/>
                <a:ea typeface="Open Sans" panose="020B0606030504020204" pitchFamily="34" charset="0"/>
                <a:cs typeface="Open Sans" panose="020B0606030504020204" pitchFamily="34" charset="0"/>
              </a:rPr>
              <a:t>Soutien d’urgence </a:t>
            </a:r>
            <a:r>
              <a:rPr lang="fr-FR" sz="2800">
                <a:latin typeface="Open Sans" panose="020B0606030504020204" pitchFamily="34" charset="0"/>
                <a:ea typeface="Open Sans" panose="020B0606030504020204" pitchFamily="34" charset="0"/>
                <a:cs typeface="Open Sans" panose="020B0606030504020204" pitchFamily="34" charset="0"/>
              </a:rPr>
              <a:t>= 5 000 -10 000 € par OSC </a:t>
            </a:r>
          </a:p>
          <a:p>
            <a:pPr>
              <a:spcBef>
                <a:spcPts val="600"/>
              </a:spcBef>
              <a:spcAft>
                <a:spcPts val="1200"/>
              </a:spcAft>
            </a:pPr>
            <a:r>
              <a:rPr lang="fr-FR" sz="2800">
                <a:latin typeface="Open Sans" panose="020B0606030504020204" pitchFamily="34" charset="0"/>
                <a:ea typeface="Open Sans" panose="020B0606030504020204" pitchFamily="34" charset="0"/>
                <a:cs typeface="Open Sans" panose="020B0606030504020204" pitchFamily="34" charset="0"/>
              </a:rPr>
              <a:t>2) </a:t>
            </a:r>
            <a:r>
              <a:rPr lang="fr-FR" sz="2800" u="sng">
                <a:latin typeface="Open Sans" panose="020B0606030504020204" pitchFamily="34" charset="0"/>
                <a:ea typeface="Open Sans" panose="020B0606030504020204" pitchFamily="34" charset="0"/>
                <a:cs typeface="Open Sans" panose="020B0606030504020204" pitchFamily="34" charset="0"/>
              </a:rPr>
              <a:t>Développement organisationnel </a:t>
            </a:r>
            <a:r>
              <a:rPr lang="fr-FR" sz="2800">
                <a:latin typeface="Open Sans" panose="020B0606030504020204" pitchFamily="34" charset="0"/>
                <a:ea typeface="Open Sans" panose="020B0606030504020204" pitchFamily="34" charset="0"/>
                <a:cs typeface="Open Sans" panose="020B0606030504020204" pitchFamily="34" charset="0"/>
              </a:rPr>
              <a:t>= 10 000 – 75 000 € par OSC </a:t>
            </a:r>
          </a:p>
          <a:p>
            <a:pPr>
              <a:spcBef>
                <a:spcPts val="600"/>
              </a:spcBef>
              <a:spcAft>
                <a:spcPts val="1200"/>
              </a:spcAft>
            </a:pPr>
            <a:r>
              <a:rPr lang="fr-FR" sz="2800">
                <a:latin typeface="Open Sans" panose="020B0606030504020204" pitchFamily="34" charset="0"/>
                <a:ea typeface="Open Sans" panose="020B0606030504020204" pitchFamily="34" charset="0"/>
                <a:cs typeface="Open Sans" panose="020B0606030504020204" pitchFamily="34" charset="0"/>
              </a:rPr>
              <a:t>3) </a:t>
            </a:r>
            <a:r>
              <a:rPr lang="fr-FR" sz="2800" u="sng">
                <a:latin typeface="Open Sans" panose="020B0606030504020204" pitchFamily="34" charset="0"/>
                <a:ea typeface="Open Sans" panose="020B0606030504020204" pitchFamily="34" charset="0"/>
                <a:cs typeface="Open Sans" panose="020B0606030504020204" pitchFamily="34" charset="0"/>
              </a:rPr>
              <a:t>Renforcement de réseaux </a:t>
            </a:r>
            <a:r>
              <a:rPr lang="fr-FR" sz="2800">
                <a:latin typeface="Open Sans" panose="020B0606030504020204" pitchFamily="34" charset="0"/>
                <a:ea typeface="Open Sans" panose="020B0606030504020204" pitchFamily="34" charset="0"/>
                <a:cs typeface="Open Sans" panose="020B0606030504020204" pitchFamily="34" charset="0"/>
              </a:rPr>
              <a:t>=  75 000 - 150 000 € par réseau</a:t>
            </a:r>
          </a:p>
        </p:txBody>
      </p:sp>
      <p:pic>
        <p:nvPicPr>
          <p:cNvPr id="8" name="Image 7" descr="Une image contenant dessin humoristique, clipart, Animation, illustration&#10;&#10;Le contenu généré par l’IA peut être incorrect.">
            <a:extLst>
              <a:ext uri="{FF2B5EF4-FFF2-40B4-BE49-F238E27FC236}">
                <a16:creationId xmlns:a16="http://schemas.microsoft.com/office/drawing/2014/main" id="{9A255894-C9BE-3802-EBCF-CBEBC8753BCB}"/>
              </a:ext>
            </a:extLst>
          </p:cNvPr>
          <p:cNvPicPr>
            <a:picLocks noChangeAspect="1"/>
          </p:cNvPicPr>
          <p:nvPr/>
        </p:nvPicPr>
        <p:blipFill>
          <a:blip r:embed="rId3"/>
          <a:stretch>
            <a:fillRect/>
          </a:stretch>
        </p:blipFill>
        <p:spPr>
          <a:xfrm>
            <a:off x="283191" y="2742685"/>
            <a:ext cx="5988769" cy="3365843"/>
          </a:xfrm>
          <a:prstGeom prst="rect">
            <a:avLst/>
          </a:prstGeom>
        </p:spPr>
      </p:pic>
    </p:spTree>
    <p:extLst>
      <p:ext uri="{BB962C8B-B14F-4D97-AF65-F5344CB8AC3E}">
        <p14:creationId xmlns:p14="http://schemas.microsoft.com/office/powerpoint/2010/main" val="81588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a:extLst>
            <a:ext uri="{FF2B5EF4-FFF2-40B4-BE49-F238E27FC236}">
              <a16:creationId xmlns:a16="http://schemas.microsoft.com/office/drawing/2014/main" id="{55A0568D-7F59-EB9D-7BD6-AD7385D66C25}"/>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EF1394E2-BEE8-4CB2-A95D-CD2F9A8241BF}"/>
              </a:ext>
            </a:extLst>
          </p:cNvPr>
          <p:cNvSpPr txBox="1">
            <a:spLocks noGrp="1" noRot="1" noMove="1" noResize="1" noEditPoints="1" noAdjustHandles="1" noChangeArrowheads="1" noChangeShapeType="1"/>
          </p:cNvSpPr>
          <p:nvPr/>
        </p:nvSpPr>
        <p:spPr>
          <a:xfrm>
            <a:off x="0" y="0"/>
            <a:ext cx="18266394" cy="1710383"/>
          </a:xfrm>
          <a:prstGeom prst="rect">
            <a:avLst/>
          </a:prstGeom>
          <a:solidFill>
            <a:srgbClr val="00AF9C"/>
          </a:solidFill>
          <a:ln>
            <a:noFill/>
          </a:ln>
        </p:spPr>
        <p:txBody>
          <a:bodyPr spcFirstLastPara="1" wrap="square" lIns="137150" tIns="432000" rIns="137150" bIns="68550" anchor="t" anchorCtr="0">
            <a:spAutoFit/>
          </a:bodyPr>
          <a:lstStyle/>
          <a:p>
            <a:pPr marL="0" marR="0" lvl="0" indent="0" algn="ctr" rtl="0">
              <a:lnSpc>
                <a:spcPct val="90000"/>
              </a:lnSpc>
              <a:spcBef>
                <a:spcPts val="0"/>
              </a:spcBef>
              <a:spcAft>
                <a:spcPts val="0"/>
              </a:spcAft>
              <a:buClr>
                <a:srgbClr val="E9521E"/>
              </a:buClr>
              <a:buSzPts val="6600"/>
              <a:buFont typeface="Anton"/>
              <a:buNone/>
            </a:pPr>
            <a:r>
              <a:rPr lang="fr-FR" sz="6600" b="0" i="0" u="none" strike="noStrike" cap="none">
                <a:solidFill>
                  <a:schemeClr val="bg1"/>
                </a:solidFill>
                <a:latin typeface="Anton"/>
                <a:ea typeface="Anton"/>
                <a:cs typeface="Anton"/>
                <a:sym typeface="Anton"/>
              </a:rPr>
              <a:t>MECANISME DE FINANCEMENT</a:t>
            </a:r>
            <a:br>
              <a:rPr lang="fr-FR" sz="6600" b="0" i="0" u="none" strike="noStrike" cap="none">
                <a:solidFill>
                  <a:srgbClr val="E9521E"/>
                </a:solidFill>
                <a:latin typeface="Anton"/>
                <a:ea typeface="Anton"/>
                <a:cs typeface="Anton"/>
                <a:sym typeface="Anton"/>
              </a:rPr>
            </a:br>
            <a:endParaRPr sz="2100"/>
          </a:p>
        </p:txBody>
      </p:sp>
      <p:sp>
        <p:nvSpPr>
          <p:cNvPr id="2" name="ZoneTexte 1">
            <a:extLst>
              <a:ext uri="{FF2B5EF4-FFF2-40B4-BE49-F238E27FC236}">
                <a16:creationId xmlns:a16="http://schemas.microsoft.com/office/drawing/2014/main" id="{080B5FDE-7FF4-8F5D-7B3D-F372BEB5D43E}"/>
              </a:ext>
            </a:extLst>
          </p:cNvPr>
          <p:cNvSpPr txBox="1"/>
          <p:nvPr/>
        </p:nvSpPr>
        <p:spPr>
          <a:xfrm>
            <a:off x="514351" y="2925040"/>
            <a:ext cx="16095264" cy="3970318"/>
          </a:xfrm>
          <a:prstGeom prst="rect">
            <a:avLst/>
          </a:prstGeom>
          <a:noFill/>
        </p:spPr>
        <p:txBody>
          <a:bodyPr wrap="square" lIns="91440" tIns="45720" rIns="91440" bIns="45720" rtlCol="0" anchor="t">
            <a:spAutoFit/>
          </a:bodyPr>
          <a:lstStyle/>
          <a:p>
            <a:pPr marL="457200" indent="-457200" algn="just">
              <a:buFont typeface="Calibri"/>
              <a:buChar char="-"/>
            </a:pPr>
            <a:r>
              <a:rPr lang="fr-FR" sz="2800">
                <a:latin typeface="Open Sans"/>
                <a:ea typeface="Calibri"/>
              </a:rPr>
              <a:t>Financer les OSC en suivant les </a:t>
            </a:r>
            <a:r>
              <a:rPr lang="fr-FR" sz="2800" b="1">
                <a:latin typeface="Open Sans"/>
                <a:ea typeface="Calibri"/>
              </a:rPr>
              <a:t>principes du financement féministe</a:t>
            </a:r>
            <a:r>
              <a:rPr lang="fr-FR" sz="2800">
                <a:latin typeface="Open Sans"/>
                <a:ea typeface="Calibri"/>
              </a:rPr>
              <a:t>, basée sur la flexibilité et la confiance.</a:t>
            </a:r>
          </a:p>
          <a:p>
            <a:pPr marL="457200" indent="-457200" algn="just">
              <a:buFont typeface="Calibri"/>
              <a:buChar char="-"/>
            </a:pPr>
            <a:endParaRPr lang="fr-FR" sz="2800">
              <a:latin typeface="Open Sans"/>
              <a:ea typeface="Calibri"/>
            </a:endParaRPr>
          </a:p>
          <a:p>
            <a:pPr marL="457200" indent="-457200" algn="just">
              <a:buFont typeface="Calibri"/>
              <a:buChar char="-"/>
            </a:pPr>
            <a:r>
              <a:rPr lang="fr-FR" sz="2800">
                <a:latin typeface="Open Sans"/>
                <a:ea typeface="Calibri"/>
              </a:rPr>
              <a:t>Accompagner le renforcement des capacités des organisations avec une </a:t>
            </a:r>
            <a:r>
              <a:rPr lang="fr-FR" sz="2800" b="1">
                <a:latin typeface="Open Sans"/>
                <a:ea typeface="Calibri"/>
              </a:rPr>
              <a:t>approche horizontale</a:t>
            </a:r>
            <a:r>
              <a:rPr lang="fr-FR" sz="2800">
                <a:latin typeface="Open Sans"/>
                <a:ea typeface="Calibri"/>
              </a:rPr>
              <a:t>, basée sur leur propre analyse des besoins (pas les abandonner, les guider sans extractivisme et sans être intrusive).</a:t>
            </a:r>
          </a:p>
          <a:p>
            <a:pPr marL="457200" indent="-457200" algn="just">
              <a:buFont typeface="Calibri"/>
              <a:buChar char="-"/>
            </a:pPr>
            <a:endParaRPr lang="fr-FR" sz="2800">
              <a:latin typeface="Open Sans"/>
              <a:ea typeface="Calibri"/>
            </a:endParaRPr>
          </a:p>
          <a:p>
            <a:pPr marL="457200" indent="-457200" algn="just">
              <a:buFont typeface="Calibri"/>
              <a:buChar char="-"/>
            </a:pPr>
            <a:r>
              <a:rPr lang="fr-FR" sz="2800" b="1">
                <a:latin typeface="Open Sans"/>
                <a:ea typeface="Calibri"/>
              </a:rPr>
              <a:t>Construire un réseau qui soutient la croissance durable</a:t>
            </a:r>
            <a:r>
              <a:rPr lang="fr-FR" sz="2800">
                <a:latin typeface="Open Sans"/>
                <a:ea typeface="Calibri"/>
              </a:rPr>
              <a:t>, entre organisations de différents territoire (et continents) et contribuer au échange de pratiques  entre elles.</a:t>
            </a:r>
          </a:p>
        </p:txBody>
      </p:sp>
      <p:pic>
        <p:nvPicPr>
          <p:cNvPr id="7" name="Immagine 6" descr="Immagine che contiene testo, schermata, Carattere, design&#10;&#10;Il contenuto generato dall&amp;#39;IA potrebbe non essere corretto.">
            <a:extLst>
              <a:ext uri="{FF2B5EF4-FFF2-40B4-BE49-F238E27FC236}">
                <a16:creationId xmlns:a16="http://schemas.microsoft.com/office/drawing/2014/main" id="{5BD12569-E151-9AB5-D722-BF9A92EB6EF9}"/>
              </a:ext>
            </a:extLst>
          </p:cNvPr>
          <p:cNvPicPr>
            <a:picLocks noChangeAspect="1"/>
          </p:cNvPicPr>
          <p:nvPr/>
        </p:nvPicPr>
        <p:blipFill>
          <a:blip r:embed="rId3"/>
          <a:stretch>
            <a:fillRect/>
          </a:stretch>
        </p:blipFill>
        <p:spPr>
          <a:xfrm>
            <a:off x="13598110" y="6829181"/>
            <a:ext cx="4570670" cy="2561667"/>
          </a:xfrm>
          <a:prstGeom prst="rect">
            <a:avLst/>
          </a:prstGeom>
        </p:spPr>
      </p:pic>
      <p:sp>
        <p:nvSpPr>
          <p:cNvPr id="8" name="ZoneTexte 7">
            <a:extLst>
              <a:ext uri="{FF2B5EF4-FFF2-40B4-BE49-F238E27FC236}">
                <a16:creationId xmlns:a16="http://schemas.microsoft.com/office/drawing/2014/main" id="{42ADFEC5-F848-70C6-1D1F-A30A5F029309}"/>
              </a:ext>
            </a:extLst>
          </p:cNvPr>
          <p:cNvSpPr txBox="1"/>
          <p:nvPr/>
        </p:nvSpPr>
        <p:spPr>
          <a:xfrm>
            <a:off x="514351" y="2025324"/>
            <a:ext cx="5276850" cy="584775"/>
          </a:xfrm>
          <a:prstGeom prst="rect">
            <a:avLst/>
          </a:prstGeom>
          <a:solidFill>
            <a:srgbClr val="D300BF"/>
          </a:solidFill>
        </p:spPr>
        <p:txBody>
          <a:bodyPr wrap="square" rtlCol="0">
            <a:spAutoFit/>
          </a:bodyPr>
          <a:lstStyle/>
          <a:p>
            <a:pPr algn="ctr"/>
            <a:r>
              <a:rPr lang="es-419" sz="3200" b="1" err="1">
                <a:solidFill>
                  <a:schemeClr val="bg1"/>
                </a:solidFill>
                <a:latin typeface="Open Sans"/>
                <a:ea typeface="Open Sans"/>
                <a:cs typeface="Open Sans"/>
              </a:rPr>
              <a:t>Enjeux</a:t>
            </a:r>
            <a:endParaRPr lang="es-419" sz="3200" b="1">
              <a:solidFill>
                <a:schemeClr val="bg1"/>
              </a:solidFill>
              <a:latin typeface="Open Sans"/>
              <a:ea typeface="Open Sans"/>
              <a:cs typeface="Open Sans"/>
            </a:endParaRPr>
          </a:p>
        </p:txBody>
      </p:sp>
    </p:spTree>
    <p:extLst>
      <p:ext uri="{BB962C8B-B14F-4D97-AF65-F5344CB8AC3E}">
        <p14:creationId xmlns:p14="http://schemas.microsoft.com/office/powerpoint/2010/main" val="3552861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a:extLst>
            <a:ext uri="{FF2B5EF4-FFF2-40B4-BE49-F238E27FC236}">
              <a16:creationId xmlns:a16="http://schemas.microsoft.com/office/drawing/2014/main" id="{20B3D946-72A9-5F66-B23D-4B6ABC569E79}"/>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0573C7B2-861D-62FB-0106-92CAFAF25F92}"/>
              </a:ext>
            </a:extLst>
          </p:cNvPr>
          <p:cNvSpPr txBox="1">
            <a:spLocks noGrp="1" noRot="1" noMove="1" noResize="1" noEditPoints="1" noAdjustHandles="1" noChangeArrowheads="1" noChangeShapeType="1"/>
          </p:cNvSpPr>
          <p:nvPr/>
        </p:nvSpPr>
        <p:spPr>
          <a:xfrm>
            <a:off x="0" y="0"/>
            <a:ext cx="18266394" cy="1710383"/>
          </a:xfrm>
          <a:prstGeom prst="rect">
            <a:avLst/>
          </a:prstGeom>
          <a:solidFill>
            <a:srgbClr val="00AF9C"/>
          </a:solidFill>
          <a:ln>
            <a:noFill/>
          </a:ln>
        </p:spPr>
        <p:txBody>
          <a:bodyPr spcFirstLastPara="1" wrap="square" lIns="137150" tIns="432000" rIns="137150" bIns="68550" anchor="t" anchorCtr="0">
            <a:spAutoFit/>
          </a:bodyPr>
          <a:lstStyle/>
          <a:p>
            <a:pPr algn="ctr">
              <a:lnSpc>
                <a:spcPct val="90000"/>
              </a:lnSpc>
              <a:buClr>
                <a:srgbClr val="E9521E"/>
              </a:buClr>
              <a:buSzPts val="6600"/>
            </a:pPr>
            <a:r>
              <a:rPr lang="fr-FR" sz="6600" b="0" i="0" u="none" strike="noStrike" cap="none">
                <a:solidFill>
                  <a:schemeClr val="bg1"/>
                </a:solidFill>
                <a:latin typeface="Anton"/>
                <a:ea typeface="Anton"/>
                <a:cs typeface="Anton"/>
                <a:sym typeface="Anton"/>
              </a:rPr>
              <a:t>Gouvernanc</a:t>
            </a:r>
            <a:r>
              <a:rPr lang="fr-FR" sz="6600">
                <a:solidFill>
                  <a:schemeClr val="bg1"/>
                </a:solidFill>
                <a:latin typeface="Anton"/>
                <a:ea typeface="Anton"/>
                <a:cs typeface="Anton"/>
                <a:sym typeface="Anton"/>
              </a:rPr>
              <a:t>e</a:t>
            </a:r>
            <a:br>
              <a:rPr lang="fr-FR" sz="6600" b="0" i="0" u="none" strike="noStrike" cap="none">
                <a:solidFill>
                  <a:srgbClr val="E9521E"/>
                </a:solidFill>
                <a:latin typeface="Anton"/>
                <a:ea typeface="Anton"/>
                <a:cs typeface="Anton"/>
                <a:sym typeface="Anton"/>
              </a:rPr>
            </a:br>
            <a:endParaRPr sz="2100">
              <a:solidFill>
                <a:schemeClr val="lt1"/>
              </a:solidFill>
            </a:endParaRPr>
          </a:p>
        </p:txBody>
      </p:sp>
      <p:pic>
        <p:nvPicPr>
          <p:cNvPr id="2" name="Google Shape;61;p14">
            <a:extLst>
              <a:ext uri="{FF2B5EF4-FFF2-40B4-BE49-F238E27FC236}">
                <a16:creationId xmlns:a16="http://schemas.microsoft.com/office/drawing/2014/main" id="{D64DF941-347E-83B0-0547-A1851F2C55E9}"/>
              </a:ext>
            </a:extLst>
          </p:cNvPr>
          <p:cNvPicPr preferRelativeResize="0"/>
          <p:nvPr/>
        </p:nvPicPr>
        <p:blipFill rotWithShape="1">
          <a:blip r:embed="rId3">
            <a:alphaModFix/>
          </a:blip>
          <a:srcRect/>
          <a:stretch/>
        </p:blipFill>
        <p:spPr>
          <a:xfrm>
            <a:off x="5159471" y="2067129"/>
            <a:ext cx="12671847" cy="7220456"/>
          </a:xfrm>
          <a:prstGeom prst="rect">
            <a:avLst/>
          </a:prstGeom>
          <a:noFill/>
          <a:ln w="9525" cap="flat" cmpd="sng">
            <a:solidFill>
              <a:schemeClr val="dk2"/>
            </a:solidFill>
            <a:prstDash val="solid"/>
            <a:round/>
            <a:headEnd type="none" w="sm" len="sm"/>
            <a:tailEnd type="none" w="sm" len="sm"/>
          </a:ln>
        </p:spPr>
      </p:pic>
      <p:sp>
        <p:nvSpPr>
          <p:cNvPr id="5" name="ZoneTexte 4">
            <a:extLst>
              <a:ext uri="{FF2B5EF4-FFF2-40B4-BE49-F238E27FC236}">
                <a16:creationId xmlns:a16="http://schemas.microsoft.com/office/drawing/2014/main" id="{C17CC03B-AC1E-6199-5700-934ABC31D518}"/>
              </a:ext>
            </a:extLst>
          </p:cNvPr>
          <p:cNvSpPr txBox="1"/>
          <p:nvPr/>
        </p:nvSpPr>
        <p:spPr>
          <a:xfrm>
            <a:off x="228079" y="3761788"/>
            <a:ext cx="4496318" cy="2369880"/>
          </a:xfrm>
          <a:prstGeom prst="rect">
            <a:avLst/>
          </a:prstGeom>
          <a:noFill/>
        </p:spPr>
        <p:txBody>
          <a:bodyPr wrap="square" rtlCol="0">
            <a:spAutoFit/>
          </a:bodyPr>
          <a:lstStyle/>
          <a:p>
            <a:pPr marL="285750" indent="-285750" algn="ctr">
              <a:spcBef>
                <a:spcPts val="600"/>
              </a:spcBef>
              <a:spcAft>
                <a:spcPts val="600"/>
              </a:spcAft>
              <a:buFont typeface="Arial" panose="020B0604020202020204" pitchFamily="34" charset="0"/>
              <a:buChar char="•"/>
            </a:pPr>
            <a:r>
              <a:rPr lang="es-419" sz="3200">
                <a:latin typeface="Open Sans"/>
                <a:ea typeface="Open Sans"/>
                <a:cs typeface="Open Sans"/>
              </a:rPr>
              <a:t>3 comités </a:t>
            </a:r>
            <a:r>
              <a:rPr lang="es-419" sz="3200" err="1">
                <a:latin typeface="Open Sans"/>
                <a:ea typeface="Open Sans"/>
                <a:cs typeface="Open Sans"/>
              </a:rPr>
              <a:t>régionaux</a:t>
            </a:r>
            <a:endParaRPr lang="es-419" sz="3200">
              <a:latin typeface="Open Sans"/>
              <a:ea typeface="Open Sans"/>
              <a:cs typeface="Open Sans"/>
            </a:endParaRPr>
          </a:p>
          <a:p>
            <a:pPr marL="285750" indent="-285750" algn="ctr">
              <a:spcBef>
                <a:spcPts val="600"/>
              </a:spcBef>
              <a:spcAft>
                <a:spcPts val="600"/>
              </a:spcAft>
              <a:buFont typeface="Arial" panose="020B0604020202020204" pitchFamily="34" charset="0"/>
              <a:buChar char="•"/>
            </a:pPr>
            <a:r>
              <a:rPr lang="es-419" sz="3200">
                <a:latin typeface="Open Sans"/>
                <a:ea typeface="Open Sans"/>
                <a:cs typeface="Open Sans"/>
              </a:rPr>
              <a:t>1 </a:t>
            </a:r>
            <a:r>
              <a:rPr lang="es-419" sz="3200" err="1">
                <a:latin typeface="Open Sans"/>
                <a:ea typeface="Open Sans"/>
                <a:cs typeface="Open Sans"/>
              </a:rPr>
              <a:t>instance</a:t>
            </a:r>
            <a:r>
              <a:rPr lang="es-419" sz="3200">
                <a:latin typeface="Open Sans"/>
                <a:ea typeface="Open Sans"/>
                <a:cs typeface="Open Sans"/>
              </a:rPr>
              <a:t> </a:t>
            </a:r>
            <a:r>
              <a:rPr lang="es-419" sz="3200" err="1">
                <a:latin typeface="Open Sans"/>
                <a:ea typeface="Open Sans"/>
                <a:cs typeface="Open Sans"/>
              </a:rPr>
              <a:t>technique</a:t>
            </a:r>
            <a:r>
              <a:rPr lang="es-419" sz="3200">
                <a:latin typeface="Open Sans"/>
                <a:ea typeface="Open Sans"/>
                <a:cs typeface="Open Sans"/>
              </a:rPr>
              <a:t> </a:t>
            </a:r>
          </a:p>
          <a:p>
            <a:pPr marL="285750" indent="-285750" algn="ctr">
              <a:spcBef>
                <a:spcPts val="600"/>
              </a:spcBef>
              <a:spcAft>
                <a:spcPts val="600"/>
              </a:spcAft>
              <a:buFont typeface="Arial" panose="020B0604020202020204" pitchFamily="34" charset="0"/>
              <a:buChar char="•"/>
            </a:pPr>
            <a:r>
              <a:rPr lang="es-419" sz="3200">
                <a:latin typeface="Open Sans"/>
                <a:ea typeface="Open Sans"/>
                <a:cs typeface="Open Sans"/>
              </a:rPr>
              <a:t>1 </a:t>
            </a:r>
            <a:r>
              <a:rPr lang="es-419" sz="3200" err="1">
                <a:latin typeface="Open Sans"/>
                <a:ea typeface="Open Sans"/>
                <a:cs typeface="Open Sans"/>
              </a:rPr>
              <a:t>instance</a:t>
            </a:r>
            <a:r>
              <a:rPr lang="es-419" sz="3200">
                <a:latin typeface="Open Sans"/>
                <a:ea typeface="Open Sans"/>
                <a:cs typeface="Open Sans"/>
              </a:rPr>
              <a:t> de </a:t>
            </a:r>
            <a:r>
              <a:rPr lang="es-419" sz="3200" err="1">
                <a:latin typeface="Open Sans"/>
                <a:ea typeface="Open Sans"/>
                <a:cs typeface="Open Sans"/>
              </a:rPr>
              <a:t>coordination</a:t>
            </a:r>
            <a:endParaRPr lang="es-419" sz="3200">
              <a:latin typeface="Open Sans"/>
              <a:ea typeface="Open Sans"/>
              <a:cs typeface="Open Sans"/>
            </a:endParaRPr>
          </a:p>
        </p:txBody>
      </p:sp>
    </p:spTree>
    <p:extLst>
      <p:ext uri="{BB962C8B-B14F-4D97-AF65-F5344CB8AC3E}">
        <p14:creationId xmlns:p14="http://schemas.microsoft.com/office/powerpoint/2010/main" val="2474896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a:extLst>
            <a:ext uri="{FF2B5EF4-FFF2-40B4-BE49-F238E27FC236}">
              <a16:creationId xmlns:a16="http://schemas.microsoft.com/office/drawing/2014/main" id="{2A9500F8-AD22-EFBF-B691-9E6D7FF1FA70}"/>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0FB225CE-4D3E-E60B-B5E4-321D796C90C6}"/>
              </a:ext>
            </a:extLst>
          </p:cNvPr>
          <p:cNvSpPr txBox="1">
            <a:spLocks noGrp="1" noRot="1" noMove="1" noResize="1" noEditPoints="1" noAdjustHandles="1" noChangeArrowheads="1" noChangeShapeType="1"/>
          </p:cNvSpPr>
          <p:nvPr/>
        </p:nvSpPr>
        <p:spPr>
          <a:xfrm>
            <a:off x="0" y="0"/>
            <a:ext cx="18266394" cy="2333631"/>
          </a:xfrm>
          <a:prstGeom prst="rect">
            <a:avLst/>
          </a:prstGeom>
          <a:solidFill>
            <a:srgbClr val="00AF9C"/>
          </a:solidFill>
          <a:ln>
            <a:noFill/>
          </a:ln>
        </p:spPr>
        <p:txBody>
          <a:bodyPr spcFirstLastPara="1" wrap="square" lIns="137150" tIns="432000" rIns="137150" bIns="68550" anchor="t" anchorCtr="0">
            <a:spAutoFit/>
          </a:bodyPr>
          <a:lstStyle/>
          <a:p>
            <a:pPr algn="ctr">
              <a:lnSpc>
                <a:spcPct val="90000"/>
              </a:lnSpc>
              <a:buClr>
                <a:srgbClr val="E9521E"/>
              </a:buClr>
              <a:buSzPts val="6600"/>
            </a:pPr>
            <a:r>
              <a:rPr lang="fr-FR" sz="6600">
                <a:solidFill>
                  <a:schemeClr val="bg1"/>
                </a:solidFill>
                <a:latin typeface="Anton"/>
                <a:sym typeface="Anton"/>
              </a:rPr>
              <a:t>Etat des lieux :</a:t>
            </a:r>
          </a:p>
          <a:p>
            <a:pPr algn="ctr">
              <a:lnSpc>
                <a:spcPct val="90000"/>
              </a:lnSpc>
              <a:buClr>
                <a:srgbClr val="E9521E"/>
              </a:buClr>
              <a:buSzPts val="6600"/>
            </a:pPr>
            <a:r>
              <a:rPr lang="fr-FR" sz="6600">
                <a:solidFill>
                  <a:schemeClr val="bg1"/>
                </a:solidFill>
                <a:latin typeface="Anton"/>
                <a:sym typeface="Anton"/>
              </a:rPr>
              <a:t>3 ans plus tard</a:t>
            </a:r>
            <a:endParaRPr lang="fr-FR" sz="6600">
              <a:solidFill>
                <a:schemeClr val="bg1"/>
              </a:solidFill>
              <a:latin typeface="Anton"/>
            </a:endParaRPr>
          </a:p>
        </p:txBody>
      </p:sp>
      <p:sp>
        <p:nvSpPr>
          <p:cNvPr id="2" name="ZoneTexte 1">
            <a:extLst>
              <a:ext uri="{FF2B5EF4-FFF2-40B4-BE49-F238E27FC236}">
                <a16:creationId xmlns:a16="http://schemas.microsoft.com/office/drawing/2014/main" id="{E604F1DD-7713-8014-88D9-84FEA6B9B102}"/>
              </a:ext>
            </a:extLst>
          </p:cNvPr>
          <p:cNvSpPr txBox="1"/>
          <p:nvPr/>
        </p:nvSpPr>
        <p:spPr>
          <a:xfrm>
            <a:off x="6329069" y="4372781"/>
            <a:ext cx="5299710" cy="3447098"/>
          </a:xfrm>
          <a:prstGeom prst="rect">
            <a:avLst/>
          </a:prstGeom>
          <a:noFill/>
          <a:ln w="38100">
            <a:solidFill>
              <a:srgbClr val="D300BF"/>
            </a:solidFill>
          </a:ln>
        </p:spPr>
        <p:txBody>
          <a:bodyPr wrap="square" lIns="91440" tIns="45720" rIns="91440" bIns="45720" rtlCol="0" anchor="t">
            <a:spAutoFit/>
          </a:bodyPr>
          <a:lstStyle/>
          <a:p>
            <a:pPr marL="457200" indent="-457200">
              <a:spcBef>
                <a:spcPts val="600"/>
              </a:spcBef>
              <a:spcAft>
                <a:spcPts val="600"/>
              </a:spcAft>
              <a:buFontTx/>
              <a:buChar char="-"/>
            </a:pPr>
            <a:r>
              <a:rPr lang="fr-FR" sz="2600" b="1">
                <a:solidFill>
                  <a:schemeClr val="tx1"/>
                </a:solidFill>
                <a:latin typeface="Open Sans"/>
                <a:ea typeface="Open Sans"/>
                <a:cs typeface="Open Sans"/>
              </a:rPr>
              <a:t>13 ateliers </a:t>
            </a:r>
            <a:r>
              <a:rPr lang="fr-FR" sz="2600">
                <a:solidFill>
                  <a:schemeClr val="tx1"/>
                </a:solidFill>
                <a:latin typeface="Open Sans"/>
                <a:ea typeface="Open Sans"/>
                <a:cs typeface="Open Sans"/>
              </a:rPr>
              <a:t>de  renforcement de capacités au niveau régional, </a:t>
            </a:r>
            <a:r>
              <a:rPr lang="fr-FR" sz="2600" b="1">
                <a:solidFill>
                  <a:schemeClr val="tx1"/>
                </a:solidFill>
                <a:latin typeface="Open Sans"/>
                <a:ea typeface="Open Sans"/>
                <a:cs typeface="Open Sans"/>
              </a:rPr>
              <a:t>29 ateliers </a:t>
            </a:r>
            <a:r>
              <a:rPr lang="fr-FR" sz="2600">
                <a:solidFill>
                  <a:schemeClr val="tx1"/>
                </a:solidFill>
                <a:latin typeface="Open Sans"/>
                <a:ea typeface="Open Sans"/>
                <a:cs typeface="Open Sans"/>
              </a:rPr>
              <a:t>sur les trois continents.</a:t>
            </a:r>
            <a:endParaRPr lang="fr-FR" sz="2600">
              <a:solidFill>
                <a:srgbClr val="1D1A55"/>
              </a:solidFill>
              <a:latin typeface="Open Sans"/>
              <a:ea typeface="Open Sans"/>
              <a:cs typeface="Open Sans"/>
            </a:endParaRPr>
          </a:p>
          <a:p>
            <a:pPr marL="457200" indent="-457200">
              <a:spcBef>
                <a:spcPts val="600"/>
              </a:spcBef>
              <a:spcAft>
                <a:spcPts val="600"/>
              </a:spcAft>
              <a:buFontTx/>
              <a:buChar char="-"/>
            </a:pPr>
            <a:r>
              <a:rPr lang="fr-FR" sz="2600" b="1">
                <a:solidFill>
                  <a:schemeClr val="tx1"/>
                </a:solidFill>
                <a:latin typeface="Open Sans"/>
                <a:ea typeface="Open Sans"/>
                <a:cs typeface="Open Sans"/>
              </a:rPr>
              <a:t>61 OSC</a:t>
            </a:r>
            <a:r>
              <a:rPr lang="fr-FR" sz="2600">
                <a:solidFill>
                  <a:schemeClr val="tx1"/>
                </a:solidFill>
                <a:latin typeface="Open Sans"/>
                <a:ea typeface="Open Sans"/>
                <a:cs typeface="Open Sans"/>
              </a:rPr>
              <a:t> en AL ont bénéficié d'un  renforcement des capacités basé sur leurs besoins,  </a:t>
            </a:r>
            <a:r>
              <a:rPr lang="fr-FR" sz="2600" b="1">
                <a:solidFill>
                  <a:schemeClr val="tx1"/>
                </a:solidFill>
                <a:latin typeface="Open Sans"/>
                <a:ea typeface="Open Sans"/>
                <a:cs typeface="Open Sans"/>
              </a:rPr>
              <a:t>499 au global</a:t>
            </a:r>
          </a:p>
        </p:txBody>
      </p:sp>
      <p:sp>
        <p:nvSpPr>
          <p:cNvPr id="5" name="ZoneTexte 4">
            <a:extLst>
              <a:ext uri="{FF2B5EF4-FFF2-40B4-BE49-F238E27FC236}">
                <a16:creationId xmlns:a16="http://schemas.microsoft.com/office/drawing/2014/main" id="{A0A1F993-37DA-DBE7-23CF-F5F95C2899CD}"/>
              </a:ext>
            </a:extLst>
          </p:cNvPr>
          <p:cNvSpPr txBox="1"/>
          <p:nvPr/>
        </p:nvSpPr>
        <p:spPr>
          <a:xfrm>
            <a:off x="548640" y="4089751"/>
            <a:ext cx="5550831" cy="3293209"/>
          </a:xfrm>
          <a:prstGeom prst="rect">
            <a:avLst/>
          </a:prstGeom>
          <a:noFill/>
          <a:ln w="38100">
            <a:solidFill>
              <a:srgbClr val="80E9D8"/>
            </a:solidFill>
          </a:ln>
        </p:spPr>
        <p:txBody>
          <a:bodyPr wrap="square" rtlCol="0">
            <a:spAutoFit/>
          </a:bodyPr>
          <a:lstStyle/>
          <a:p>
            <a:pPr marL="342900" indent="-342900">
              <a:buFont typeface="Arial" panose="020B0604020202020204" pitchFamily="34" charset="0"/>
              <a:buChar char="•"/>
            </a:pPr>
            <a:r>
              <a:rPr lang="fr-FR" sz="2600" b="1">
                <a:solidFill>
                  <a:schemeClr val="tx1"/>
                </a:solidFill>
                <a:latin typeface="Open Sans"/>
                <a:ea typeface="Open Sans"/>
                <a:cs typeface="Open Sans"/>
              </a:rPr>
              <a:t>175 OSC </a:t>
            </a:r>
            <a:r>
              <a:rPr lang="fr-FR" sz="2600">
                <a:solidFill>
                  <a:schemeClr val="tx1"/>
                </a:solidFill>
                <a:latin typeface="Open Sans"/>
                <a:ea typeface="Open Sans"/>
                <a:cs typeface="Open Sans"/>
              </a:rPr>
              <a:t>soutenues sur les trois continents dont </a:t>
            </a:r>
            <a:r>
              <a:rPr lang="fr-FR" sz="2600" b="1">
                <a:solidFill>
                  <a:schemeClr val="tx1"/>
                </a:solidFill>
                <a:latin typeface="Open Sans"/>
                <a:ea typeface="Open Sans"/>
                <a:cs typeface="Open Sans"/>
              </a:rPr>
              <a:t>43 en Amérique Latine </a:t>
            </a:r>
            <a:r>
              <a:rPr lang="fr-FR" sz="2600">
                <a:solidFill>
                  <a:schemeClr val="tx1"/>
                </a:solidFill>
                <a:latin typeface="Open Sans"/>
                <a:ea typeface="Open Sans"/>
                <a:cs typeface="Open Sans"/>
              </a:rPr>
              <a:t>(22 au Mexique et 21 en Colombie)</a:t>
            </a:r>
          </a:p>
          <a:p>
            <a:pPr marL="342900" indent="-342900">
              <a:buFont typeface="Arial" panose="020B0604020202020204" pitchFamily="34" charset="0"/>
              <a:buChar char="•"/>
            </a:pPr>
            <a:r>
              <a:rPr lang="fr-FR" sz="2600" b="1">
                <a:solidFill>
                  <a:schemeClr val="tx1"/>
                </a:solidFill>
                <a:latin typeface="Open Sans"/>
                <a:ea typeface="Open Sans"/>
                <a:cs typeface="Open Sans"/>
              </a:rPr>
              <a:t>10 appels à financement publiés</a:t>
            </a:r>
            <a:r>
              <a:rPr lang="fr-FR" sz="2600">
                <a:solidFill>
                  <a:schemeClr val="tx1"/>
                </a:solidFill>
                <a:latin typeface="Open Sans"/>
                <a:ea typeface="Open Sans"/>
                <a:cs typeface="Open Sans"/>
              </a:rPr>
              <a:t>, avec plus de 176 candidatures reçues en Amérique Latine (821 au total)</a:t>
            </a:r>
            <a:endParaRPr lang="it-IT" sz="2600">
              <a:solidFill>
                <a:schemeClr val="tx1"/>
              </a:solidFill>
            </a:endParaRPr>
          </a:p>
        </p:txBody>
      </p:sp>
      <p:sp>
        <p:nvSpPr>
          <p:cNvPr id="7" name="ZoneTexte 6">
            <a:extLst>
              <a:ext uri="{FF2B5EF4-FFF2-40B4-BE49-F238E27FC236}">
                <a16:creationId xmlns:a16="http://schemas.microsoft.com/office/drawing/2014/main" id="{315CD4FB-0BFF-72C4-14A6-E0F41A330394}"/>
              </a:ext>
            </a:extLst>
          </p:cNvPr>
          <p:cNvSpPr txBox="1"/>
          <p:nvPr/>
        </p:nvSpPr>
        <p:spPr>
          <a:xfrm>
            <a:off x="12023106" y="4074013"/>
            <a:ext cx="5902944" cy="5293757"/>
          </a:xfrm>
          <a:prstGeom prst="rect">
            <a:avLst/>
          </a:prstGeom>
          <a:noFill/>
          <a:ln w="38100">
            <a:solidFill>
              <a:srgbClr val="8013A0"/>
            </a:solidFill>
          </a:ln>
        </p:spPr>
        <p:txBody>
          <a:bodyPr wrap="square" rtlCol="0">
            <a:spAutoFit/>
          </a:bodyPr>
          <a:lstStyle/>
          <a:p>
            <a:pPr marL="342900" indent="-342900">
              <a:buFont typeface="Courier New" panose="02070309020205020404" pitchFamily="49" charset="0"/>
              <a:buChar char="o"/>
            </a:pPr>
            <a:r>
              <a:rPr lang="fr-FR" sz="2600" b="1">
                <a:solidFill>
                  <a:schemeClr val="tx1"/>
                </a:solidFill>
                <a:latin typeface="Open Sans"/>
                <a:ea typeface="Open Sans"/>
                <a:cs typeface="Open Sans"/>
              </a:rPr>
              <a:t>78 OSC </a:t>
            </a:r>
            <a:r>
              <a:rPr lang="fr-FR" sz="2600">
                <a:solidFill>
                  <a:schemeClr val="tx1"/>
                </a:solidFill>
                <a:latin typeface="Open Sans"/>
                <a:ea typeface="Open Sans"/>
                <a:cs typeface="Open Sans"/>
              </a:rPr>
              <a:t>soutenues au global, dont </a:t>
            </a:r>
            <a:r>
              <a:rPr lang="fr-FR" sz="2600" b="1">
                <a:solidFill>
                  <a:schemeClr val="tx1"/>
                </a:solidFill>
                <a:latin typeface="Open Sans"/>
                <a:ea typeface="Open Sans"/>
                <a:cs typeface="Open Sans"/>
              </a:rPr>
              <a:t>43 OSC soutenues </a:t>
            </a:r>
            <a:r>
              <a:rPr lang="fr-FR" sz="2600">
                <a:solidFill>
                  <a:schemeClr val="tx1"/>
                </a:solidFill>
                <a:latin typeface="Open Sans"/>
                <a:ea typeface="Open Sans"/>
                <a:cs typeface="Open Sans"/>
              </a:rPr>
              <a:t>en Amérique Latine </a:t>
            </a:r>
          </a:p>
          <a:p>
            <a:pPr marL="342900" indent="-342900">
              <a:buFont typeface="Courier New" panose="02070309020205020404" pitchFamily="49" charset="0"/>
              <a:buChar char="o"/>
            </a:pPr>
            <a:r>
              <a:rPr lang="fr-FR" sz="2600" b="1">
                <a:solidFill>
                  <a:schemeClr val="tx1"/>
                </a:solidFill>
                <a:latin typeface="Open Sans"/>
                <a:ea typeface="Open Sans"/>
                <a:cs typeface="Open Sans"/>
              </a:rPr>
              <a:t>13 OSC mexicaines et colombiennes </a:t>
            </a:r>
            <a:r>
              <a:rPr lang="fr-FR" sz="2600">
                <a:solidFill>
                  <a:schemeClr val="tx1"/>
                </a:solidFill>
                <a:latin typeface="Open Sans"/>
                <a:ea typeface="Open Sans"/>
                <a:cs typeface="Open Sans"/>
              </a:rPr>
              <a:t>ont eu l'opportunité de participer aux conférences et évènements internationaux, 64 au total pour tout le consortium</a:t>
            </a:r>
          </a:p>
          <a:p>
            <a:pPr marL="342900" indent="-342900">
              <a:buFont typeface="Courier New" panose="02070309020205020404" pitchFamily="49" charset="0"/>
              <a:buChar char="o"/>
            </a:pPr>
            <a:r>
              <a:rPr lang="fr-FR" sz="2600" b="1">
                <a:solidFill>
                  <a:schemeClr val="tx1"/>
                </a:solidFill>
                <a:latin typeface="Open Sans"/>
                <a:ea typeface="Open Sans"/>
                <a:cs typeface="Open Sans"/>
              </a:rPr>
              <a:t>83 OSC </a:t>
            </a:r>
            <a:r>
              <a:rPr lang="fr-FR" sz="2600">
                <a:solidFill>
                  <a:schemeClr val="tx1"/>
                </a:solidFill>
                <a:latin typeface="Open Sans"/>
                <a:ea typeface="Open Sans"/>
                <a:cs typeface="Open Sans"/>
              </a:rPr>
              <a:t>ont participé d'une forme directe à des actions de communication, dont </a:t>
            </a:r>
            <a:r>
              <a:rPr lang="fr-FR" sz="2600" b="1">
                <a:solidFill>
                  <a:schemeClr val="tx1"/>
                </a:solidFill>
                <a:latin typeface="Open Sans"/>
                <a:ea typeface="Open Sans"/>
                <a:cs typeface="Open Sans"/>
              </a:rPr>
              <a:t>47 en Amérique latine</a:t>
            </a:r>
          </a:p>
        </p:txBody>
      </p:sp>
      <p:sp>
        <p:nvSpPr>
          <p:cNvPr id="8" name="ZoneTexte 7">
            <a:extLst>
              <a:ext uri="{FF2B5EF4-FFF2-40B4-BE49-F238E27FC236}">
                <a16:creationId xmlns:a16="http://schemas.microsoft.com/office/drawing/2014/main" id="{560720B4-FFE3-315C-C44D-C8C946526ADE}"/>
              </a:ext>
            </a:extLst>
          </p:cNvPr>
          <p:cNvSpPr txBox="1"/>
          <p:nvPr/>
        </p:nvSpPr>
        <p:spPr>
          <a:xfrm>
            <a:off x="6329069" y="2777402"/>
            <a:ext cx="5299710" cy="1077218"/>
          </a:xfrm>
          <a:prstGeom prst="rect">
            <a:avLst/>
          </a:prstGeom>
          <a:solidFill>
            <a:srgbClr val="D300BF"/>
          </a:solidFill>
        </p:spPr>
        <p:txBody>
          <a:bodyPr wrap="square" rtlCol="0">
            <a:spAutoFit/>
          </a:bodyPr>
          <a:lstStyle/>
          <a:p>
            <a:pPr algn="ctr">
              <a:spcBef>
                <a:spcPts val="1200"/>
              </a:spcBef>
              <a:spcAft>
                <a:spcPts val="1200"/>
              </a:spcAft>
            </a:pPr>
            <a:r>
              <a:rPr lang="fr-FR" sz="3200" b="1">
                <a:solidFill>
                  <a:schemeClr val="bg1"/>
                </a:solidFill>
                <a:latin typeface="Open Sans"/>
                <a:ea typeface="Open Sans"/>
                <a:cs typeface="Open Sans"/>
              </a:rPr>
              <a:t>Renforcement des capacités</a:t>
            </a:r>
            <a:endParaRPr lang="es-419" sz="3200">
              <a:solidFill>
                <a:schemeClr val="bg1"/>
              </a:solidFill>
            </a:endParaRPr>
          </a:p>
        </p:txBody>
      </p:sp>
      <p:sp>
        <p:nvSpPr>
          <p:cNvPr id="9" name="ZoneTexte 8">
            <a:extLst>
              <a:ext uri="{FF2B5EF4-FFF2-40B4-BE49-F238E27FC236}">
                <a16:creationId xmlns:a16="http://schemas.microsoft.com/office/drawing/2014/main" id="{D5FC3299-0C17-3B41-5D04-49D28BE84DAF}"/>
              </a:ext>
            </a:extLst>
          </p:cNvPr>
          <p:cNvSpPr txBox="1"/>
          <p:nvPr/>
        </p:nvSpPr>
        <p:spPr>
          <a:xfrm>
            <a:off x="12023106" y="2777402"/>
            <a:ext cx="5902944" cy="1015663"/>
          </a:xfrm>
          <a:prstGeom prst="rect">
            <a:avLst/>
          </a:prstGeom>
          <a:solidFill>
            <a:srgbClr val="8013A0"/>
          </a:solidFill>
        </p:spPr>
        <p:txBody>
          <a:bodyPr wrap="square" rtlCol="0">
            <a:spAutoFit/>
          </a:bodyPr>
          <a:lstStyle/>
          <a:p>
            <a:pPr algn="ctr"/>
            <a:endParaRPr lang="fr-FR" sz="1800" b="1">
              <a:solidFill>
                <a:schemeClr val="bg1"/>
              </a:solidFill>
              <a:latin typeface="Open Sans"/>
              <a:ea typeface="Open Sans"/>
              <a:cs typeface="Open Sans"/>
            </a:endParaRPr>
          </a:p>
          <a:p>
            <a:pPr algn="ctr"/>
            <a:r>
              <a:rPr lang="fr-FR" sz="3200" b="1">
                <a:solidFill>
                  <a:schemeClr val="bg1"/>
                </a:solidFill>
                <a:latin typeface="Open Sans"/>
                <a:ea typeface="Open Sans"/>
                <a:cs typeface="Open Sans"/>
              </a:rPr>
              <a:t>Plaidoyer</a:t>
            </a:r>
          </a:p>
          <a:p>
            <a:pPr algn="ctr"/>
            <a:endParaRPr lang="es-419" sz="1000">
              <a:solidFill>
                <a:schemeClr val="bg1"/>
              </a:solidFill>
            </a:endParaRPr>
          </a:p>
        </p:txBody>
      </p:sp>
      <p:sp>
        <p:nvSpPr>
          <p:cNvPr id="10" name="ZoneTexte 9">
            <a:extLst>
              <a:ext uri="{FF2B5EF4-FFF2-40B4-BE49-F238E27FC236}">
                <a16:creationId xmlns:a16="http://schemas.microsoft.com/office/drawing/2014/main" id="{5204D31C-CF46-E0E3-6858-1E1DB2AF64CD}"/>
              </a:ext>
            </a:extLst>
          </p:cNvPr>
          <p:cNvSpPr txBox="1"/>
          <p:nvPr/>
        </p:nvSpPr>
        <p:spPr>
          <a:xfrm>
            <a:off x="548640" y="2777402"/>
            <a:ext cx="5550831" cy="1077218"/>
          </a:xfrm>
          <a:prstGeom prst="rect">
            <a:avLst/>
          </a:prstGeom>
          <a:solidFill>
            <a:srgbClr val="80E9D8"/>
          </a:solidFill>
        </p:spPr>
        <p:txBody>
          <a:bodyPr wrap="square" rtlCol="0">
            <a:spAutoFit/>
          </a:bodyPr>
          <a:lstStyle/>
          <a:p>
            <a:pPr algn="ctr"/>
            <a:r>
              <a:rPr lang="fr-FR" sz="3200" b="1">
                <a:solidFill>
                  <a:schemeClr val="tx1"/>
                </a:solidFill>
                <a:latin typeface="Open Sans"/>
                <a:ea typeface="Open Sans"/>
                <a:cs typeface="Open Sans"/>
              </a:rPr>
              <a:t>Mécanisme de financement</a:t>
            </a:r>
          </a:p>
        </p:txBody>
      </p:sp>
    </p:spTree>
    <p:extLst>
      <p:ext uri="{BB962C8B-B14F-4D97-AF65-F5344CB8AC3E}">
        <p14:creationId xmlns:p14="http://schemas.microsoft.com/office/powerpoint/2010/main" val="181812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a:extLst>
            <a:ext uri="{FF2B5EF4-FFF2-40B4-BE49-F238E27FC236}">
              <a16:creationId xmlns:a16="http://schemas.microsoft.com/office/drawing/2014/main" id="{7C796107-A5B7-3E57-EC1F-8E45E196976D}"/>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116EC76D-0279-7BA3-7161-3B05460567D5}"/>
              </a:ext>
            </a:extLst>
          </p:cNvPr>
          <p:cNvSpPr txBox="1">
            <a:spLocks noGrp="1" noRot="1" noMove="1" noResize="1" noEditPoints="1" noAdjustHandles="1" noChangeArrowheads="1" noChangeShapeType="1"/>
          </p:cNvSpPr>
          <p:nvPr/>
        </p:nvSpPr>
        <p:spPr>
          <a:xfrm>
            <a:off x="0" y="0"/>
            <a:ext cx="18266394" cy="1419535"/>
          </a:xfrm>
          <a:prstGeom prst="rect">
            <a:avLst/>
          </a:prstGeom>
          <a:solidFill>
            <a:srgbClr val="00AF9C"/>
          </a:solidFill>
          <a:ln>
            <a:noFill/>
          </a:ln>
        </p:spPr>
        <p:txBody>
          <a:bodyPr spcFirstLastPara="1" wrap="square" lIns="137150" tIns="432000" rIns="137150" bIns="68550" anchor="t" anchorCtr="0">
            <a:spAutoFit/>
          </a:bodyPr>
          <a:lstStyle/>
          <a:p>
            <a:pPr marL="0" marR="0" lvl="0" indent="0" algn="ctr" rtl="0">
              <a:lnSpc>
                <a:spcPct val="90000"/>
              </a:lnSpc>
              <a:spcBef>
                <a:spcPts val="0"/>
              </a:spcBef>
              <a:spcAft>
                <a:spcPts val="0"/>
              </a:spcAft>
              <a:buClr>
                <a:srgbClr val="E9521E"/>
              </a:buClr>
              <a:buSzPts val="6600"/>
              <a:buFont typeface="Anton"/>
              <a:buNone/>
            </a:pPr>
            <a:r>
              <a:rPr lang="fr-FR" sz="6600" b="0" i="0" u="none" strike="noStrike" cap="none">
                <a:solidFill>
                  <a:srgbClr val="E9521E"/>
                </a:solidFill>
                <a:latin typeface="Anton"/>
                <a:ea typeface="Anton"/>
                <a:cs typeface="Anton"/>
                <a:sym typeface="Anton"/>
              </a:rPr>
              <a:t> </a:t>
            </a:r>
            <a:r>
              <a:rPr lang="fr-FR" sz="6600" b="0" i="0" u="none" strike="noStrike" cap="none">
                <a:solidFill>
                  <a:schemeClr val="bg1"/>
                </a:solidFill>
                <a:latin typeface="Anton"/>
                <a:ea typeface="Anton"/>
                <a:cs typeface="Anton"/>
                <a:sym typeface="Anton"/>
              </a:rPr>
              <a:t>CARTE OSC </a:t>
            </a:r>
            <a:r>
              <a:rPr lang="fr-FR" sz="6600">
                <a:solidFill>
                  <a:schemeClr val="bg1"/>
                </a:solidFill>
                <a:latin typeface="Anton"/>
                <a:ea typeface="Anton"/>
                <a:cs typeface="Anton"/>
                <a:sym typeface="Anton"/>
              </a:rPr>
              <a:t>- REGION</a:t>
            </a:r>
            <a:r>
              <a:rPr lang="fr-FR" sz="6600" b="0" i="0" u="none" strike="noStrike" cap="none">
                <a:solidFill>
                  <a:schemeClr val="bg1"/>
                </a:solidFill>
                <a:latin typeface="Anton"/>
                <a:ea typeface="Anton"/>
                <a:cs typeface="Anton"/>
                <a:sym typeface="Anton"/>
              </a:rPr>
              <a:t> AMERIQUE LATINE</a:t>
            </a:r>
            <a:endParaRPr sz="2100"/>
          </a:p>
        </p:txBody>
      </p:sp>
      <p:pic>
        <p:nvPicPr>
          <p:cNvPr id="7" name="Image 6">
            <a:extLst>
              <a:ext uri="{FF2B5EF4-FFF2-40B4-BE49-F238E27FC236}">
                <a16:creationId xmlns:a16="http://schemas.microsoft.com/office/drawing/2014/main" id="{C774ED2D-24F4-5D8A-C324-5D00BCBAF13F}"/>
              </a:ext>
            </a:extLst>
          </p:cNvPr>
          <p:cNvPicPr>
            <a:picLocks noChangeAspect="1"/>
          </p:cNvPicPr>
          <p:nvPr/>
        </p:nvPicPr>
        <p:blipFill>
          <a:blip r:embed="rId3"/>
          <a:stretch>
            <a:fillRect/>
          </a:stretch>
        </p:blipFill>
        <p:spPr>
          <a:xfrm>
            <a:off x="-21608" y="1771650"/>
            <a:ext cx="9379433" cy="4645635"/>
          </a:xfrm>
          <a:prstGeom prst="rect">
            <a:avLst/>
          </a:prstGeom>
        </p:spPr>
      </p:pic>
      <p:pic>
        <p:nvPicPr>
          <p:cNvPr id="9" name="Image 8">
            <a:extLst>
              <a:ext uri="{FF2B5EF4-FFF2-40B4-BE49-F238E27FC236}">
                <a16:creationId xmlns:a16="http://schemas.microsoft.com/office/drawing/2014/main" id="{6D5EE1CA-0408-5CB1-10AD-788190D48A24}"/>
              </a:ext>
            </a:extLst>
          </p:cNvPr>
          <p:cNvPicPr>
            <a:picLocks noChangeAspect="1"/>
          </p:cNvPicPr>
          <p:nvPr/>
        </p:nvPicPr>
        <p:blipFill>
          <a:blip r:embed="rId4"/>
          <a:stretch>
            <a:fillRect/>
          </a:stretch>
        </p:blipFill>
        <p:spPr>
          <a:xfrm>
            <a:off x="9435544" y="5297664"/>
            <a:ext cx="8830850" cy="4346668"/>
          </a:xfrm>
          <a:prstGeom prst="rect">
            <a:avLst/>
          </a:prstGeom>
        </p:spPr>
      </p:pic>
    </p:spTree>
    <p:extLst>
      <p:ext uri="{BB962C8B-B14F-4D97-AF65-F5344CB8AC3E}">
        <p14:creationId xmlns:p14="http://schemas.microsoft.com/office/powerpoint/2010/main" val="1217387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a:extLst>
            <a:ext uri="{FF2B5EF4-FFF2-40B4-BE49-F238E27FC236}">
              <a16:creationId xmlns:a16="http://schemas.microsoft.com/office/drawing/2014/main" id="{540C7D81-AD80-100C-D4C1-412C8F72842E}"/>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328FE72B-B48B-6836-8AB3-287DC43D51D6}"/>
              </a:ext>
            </a:extLst>
          </p:cNvPr>
          <p:cNvSpPr txBox="1">
            <a:spLocks noGrp="1" noRot="1" noMove="1" noResize="1" noEditPoints="1" noAdjustHandles="1" noChangeArrowheads="1" noChangeShapeType="1"/>
          </p:cNvSpPr>
          <p:nvPr/>
        </p:nvSpPr>
        <p:spPr>
          <a:xfrm>
            <a:off x="0" y="0"/>
            <a:ext cx="18266394" cy="1710383"/>
          </a:xfrm>
          <a:prstGeom prst="rect">
            <a:avLst/>
          </a:prstGeom>
          <a:solidFill>
            <a:srgbClr val="00AF9C"/>
          </a:solidFill>
          <a:ln>
            <a:noFill/>
          </a:ln>
        </p:spPr>
        <p:txBody>
          <a:bodyPr spcFirstLastPara="1" wrap="square" lIns="137150" tIns="432000" rIns="137150" bIns="68550" anchor="t" anchorCtr="0">
            <a:spAutoFit/>
          </a:bodyPr>
          <a:lstStyle/>
          <a:p>
            <a:pPr algn="ctr">
              <a:lnSpc>
                <a:spcPct val="90000"/>
              </a:lnSpc>
              <a:buClr>
                <a:srgbClr val="E9521E"/>
              </a:buClr>
              <a:buSzPts val="6600"/>
            </a:pPr>
            <a:r>
              <a:rPr lang="fr-FR" sz="6600" b="0" i="0" u="none" strike="noStrike" cap="none">
                <a:solidFill>
                  <a:srgbClr val="E9521E"/>
                </a:solidFill>
                <a:latin typeface="Anton"/>
                <a:ea typeface="Anton"/>
                <a:cs typeface="Anton"/>
                <a:sym typeface="Anton"/>
              </a:rPr>
              <a:t> </a:t>
            </a:r>
            <a:r>
              <a:rPr lang="fr-FR" sz="6600">
                <a:solidFill>
                  <a:schemeClr val="bg1"/>
                </a:solidFill>
                <a:latin typeface="Anton"/>
                <a:ea typeface="Anton"/>
                <a:cs typeface="Anton"/>
                <a:sym typeface="Anton"/>
              </a:rPr>
              <a:t>RENCONTRE REGIONALE AMERIQUE LATINE</a:t>
            </a:r>
            <a:br>
              <a:rPr lang="fr-FR" sz="6600" b="0" i="0" u="none" strike="noStrike" cap="none">
                <a:solidFill>
                  <a:srgbClr val="E9521E"/>
                </a:solidFill>
                <a:latin typeface="Anton"/>
                <a:ea typeface="Anton"/>
                <a:cs typeface="Anton"/>
                <a:sym typeface="Anton"/>
              </a:rPr>
            </a:br>
            <a:endParaRPr sz="2100"/>
          </a:p>
        </p:txBody>
      </p:sp>
      <p:sp>
        <p:nvSpPr>
          <p:cNvPr id="2" name="ZoneTexte 1">
            <a:extLst>
              <a:ext uri="{FF2B5EF4-FFF2-40B4-BE49-F238E27FC236}">
                <a16:creationId xmlns:a16="http://schemas.microsoft.com/office/drawing/2014/main" id="{2EB2C280-8837-28F7-B84B-B026E336BBFC}"/>
              </a:ext>
            </a:extLst>
          </p:cNvPr>
          <p:cNvSpPr txBox="1"/>
          <p:nvPr/>
        </p:nvSpPr>
        <p:spPr>
          <a:xfrm>
            <a:off x="8496300" y="2400300"/>
            <a:ext cx="9658622" cy="5940088"/>
          </a:xfrm>
          <a:prstGeom prst="rect">
            <a:avLst/>
          </a:prstGeom>
          <a:noFill/>
        </p:spPr>
        <p:txBody>
          <a:bodyPr wrap="square" lIns="91440" tIns="45720" rIns="91440" bIns="45720" rtlCol="0" anchor="t">
            <a:spAutoFit/>
          </a:bodyPr>
          <a:lstStyle/>
          <a:p>
            <a:pPr marL="457200" indent="-457200" algn="just">
              <a:spcAft>
                <a:spcPts val="600"/>
              </a:spcAft>
              <a:buFont typeface="Calibri"/>
              <a:buChar char="-"/>
            </a:pPr>
            <a:r>
              <a:rPr lang="fr-FR" sz="2800" b="1">
                <a:latin typeface="Open Sans"/>
                <a:ea typeface="Open Sans"/>
                <a:cs typeface="Open Sans"/>
              </a:rPr>
              <a:t>Novembre 2024, Bogota </a:t>
            </a:r>
            <a:r>
              <a:rPr lang="fr-FR" sz="2800">
                <a:latin typeface="Open Sans"/>
                <a:ea typeface="Open Sans"/>
                <a:cs typeface="Open Sans"/>
              </a:rPr>
              <a:t>: Rencontre avec toutes les organisations soutenues par le projet FON en Amérique Latine</a:t>
            </a:r>
            <a:endParaRPr lang="it-IT" sz="2800">
              <a:latin typeface="Open Sans"/>
              <a:ea typeface="Open Sans"/>
              <a:cs typeface="Open Sans"/>
            </a:endParaRPr>
          </a:p>
          <a:p>
            <a:pPr marL="457200" indent="-457200" algn="just">
              <a:spcAft>
                <a:spcPts val="600"/>
              </a:spcAft>
              <a:buFont typeface="Calibri"/>
              <a:buChar char="-"/>
            </a:pPr>
            <a:r>
              <a:rPr lang="fr-FR" sz="2800" b="1">
                <a:latin typeface="Open Sans"/>
                <a:ea typeface="Open Sans"/>
                <a:cs typeface="Open Sans"/>
              </a:rPr>
              <a:t>Co-construction des contenus de formation</a:t>
            </a:r>
            <a:r>
              <a:rPr lang="fr-FR" sz="2800">
                <a:latin typeface="Open Sans"/>
                <a:ea typeface="Open Sans"/>
                <a:cs typeface="Open Sans"/>
              </a:rPr>
              <a:t>: mécanismes de financement dit féministe, cycle du projet, diversification des fonds </a:t>
            </a:r>
          </a:p>
          <a:p>
            <a:pPr marL="457200" indent="-457200" algn="just">
              <a:spcAft>
                <a:spcPts val="600"/>
              </a:spcAft>
              <a:buFont typeface="Calibri"/>
              <a:buChar char="-"/>
            </a:pPr>
            <a:r>
              <a:rPr lang="fr-FR" sz="2800" b="1">
                <a:latin typeface="Open Sans"/>
                <a:ea typeface="Open Sans"/>
                <a:cs typeface="Open Sans"/>
              </a:rPr>
              <a:t>Espaces de partage de bonnes pratiques </a:t>
            </a:r>
            <a:r>
              <a:rPr lang="fr-FR" sz="2800">
                <a:latin typeface="Open Sans"/>
                <a:ea typeface="Open Sans"/>
                <a:cs typeface="Open Sans"/>
              </a:rPr>
              <a:t>entre CSO</a:t>
            </a:r>
          </a:p>
          <a:p>
            <a:pPr marL="457200" indent="-457200" algn="just">
              <a:spcAft>
                <a:spcPts val="600"/>
              </a:spcAft>
              <a:buFont typeface="Calibri"/>
              <a:buChar char="-"/>
            </a:pPr>
            <a:r>
              <a:rPr lang="fr-FR" sz="2800" b="1">
                <a:latin typeface="Open Sans"/>
                <a:ea typeface="Open Sans"/>
                <a:cs typeface="Open Sans"/>
              </a:rPr>
              <a:t>Travail sur le plaidoyer </a:t>
            </a:r>
            <a:r>
              <a:rPr lang="fr-FR" sz="2800">
                <a:latin typeface="Open Sans"/>
                <a:ea typeface="Open Sans"/>
                <a:cs typeface="Open Sans"/>
              </a:rPr>
              <a:t>des organisations </a:t>
            </a:r>
          </a:p>
          <a:p>
            <a:pPr marL="457200" indent="-457200" algn="just">
              <a:spcAft>
                <a:spcPts val="600"/>
              </a:spcAft>
              <a:buFont typeface="Calibri"/>
              <a:buChar char="-"/>
            </a:pPr>
            <a:r>
              <a:rPr lang="fr-FR" sz="2800" b="1">
                <a:latin typeface="Open Sans"/>
                <a:ea typeface="Open Sans"/>
                <a:cs typeface="Open Sans"/>
              </a:rPr>
              <a:t>Session d’autosoin organisée</a:t>
            </a:r>
          </a:p>
          <a:p>
            <a:pPr marL="457200" indent="-457200" algn="just">
              <a:spcAft>
                <a:spcPts val="600"/>
              </a:spcAft>
              <a:buFont typeface="Calibri"/>
              <a:buChar char="-"/>
            </a:pPr>
            <a:r>
              <a:rPr lang="fr-FR" sz="2800">
                <a:latin typeface="Open Sans"/>
                <a:ea typeface="Open Sans"/>
                <a:cs typeface="Open Sans"/>
              </a:rPr>
              <a:t>Construction de </a:t>
            </a:r>
            <a:r>
              <a:rPr lang="fr-FR" sz="2800" b="1">
                <a:latin typeface="Open Sans"/>
                <a:ea typeface="Open Sans"/>
                <a:cs typeface="Open Sans"/>
              </a:rPr>
              <a:t>liens de confiance et stratégiques</a:t>
            </a:r>
          </a:p>
          <a:p>
            <a:pPr algn="ctr"/>
            <a:endParaRPr lang="fr-FR" sz="2800" b="1">
              <a:solidFill>
                <a:schemeClr val="bg1"/>
              </a:solidFill>
              <a:latin typeface="Open Sans"/>
              <a:ea typeface="Open Sans"/>
              <a:cs typeface="Open Sans"/>
            </a:endParaRPr>
          </a:p>
          <a:p>
            <a:pPr algn="ctr"/>
            <a:r>
              <a:rPr lang="fr-FR" sz="2800" b="1">
                <a:solidFill>
                  <a:schemeClr val="bg1"/>
                </a:solidFill>
                <a:highlight>
                  <a:srgbClr val="8013A0"/>
                </a:highlight>
                <a:latin typeface="Open Sans"/>
                <a:ea typeface="Open Sans"/>
                <a:cs typeface="Open Sans"/>
              </a:rPr>
              <a:t>=&gt;Du PROJECT FON au « RESEAU FON »</a:t>
            </a:r>
            <a:endParaRPr lang="fr-FR" sz="2800">
              <a:solidFill>
                <a:srgbClr val="1D1A55"/>
              </a:solidFill>
              <a:highlight>
                <a:srgbClr val="8013A0"/>
              </a:highlight>
              <a:latin typeface="Open Sans"/>
              <a:ea typeface="Open Sans"/>
              <a:cs typeface="Open Sans"/>
            </a:endParaRPr>
          </a:p>
          <a:p>
            <a:endParaRPr lang="fr-FR">
              <a:ea typeface="Open Sans"/>
            </a:endParaRPr>
          </a:p>
        </p:txBody>
      </p:sp>
      <p:pic>
        <p:nvPicPr>
          <p:cNvPr id="12" name="Immagine 11" descr="Immagine che contiene vestiti, persona, Viso umano, sorriso&#10;&#10;Il contenuto generato dall&amp;#39;IA potrebbe non essere corretto.">
            <a:extLst>
              <a:ext uri="{FF2B5EF4-FFF2-40B4-BE49-F238E27FC236}">
                <a16:creationId xmlns:a16="http://schemas.microsoft.com/office/drawing/2014/main" id="{8C75DC86-8537-DCB6-49B7-39EEFBAB66EF}"/>
              </a:ext>
            </a:extLst>
          </p:cNvPr>
          <p:cNvPicPr>
            <a:picLocks noChangeAspect="1"/>
          </p:cNvPicPr>
          <p:nvPr/>
        </p:nvPicPr>
        <p:blipFill>
          <a:blip r:embed="rId3"/>
          <a:stretch>
            <a:fillRect/>
          </a:stretch>
        </p:blipFill>
        <p:spPr>
          <a:xfrm>
            <a:off x="133079" y="2018857"/>
            <a:ext cx="7767571" cy="5167649"/>
          </a:xfrm>
          <a:prstGeom prst="rect">
            <a:avLst/>
          </a:prstGeom>
        </p:spPr>
      </p:pic>
    </p:spTree>
    <p:extLst>
      <p:ext uri="{BB962C8B-B14F-4D97-AF65-F5344CB8AC3E}">
        <p14:creationId xmlns:p14="http://schemas.microsoft.com/office/powerpoint/2010/main" val="2084568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a:extLst>
            <a:ext uri="{FF2B5EF4-FFF2-40B4-BE49-F238E27FC236}">
              <a16:creationId xmlns:a16="http://schemas.microsoft.com/office/drawing/2014/main" id="{C35E0B1A-2661-E204-B763-C8EF4F2F025D}"/>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9596CF73-5C93-090E-C2D3-37675AF792EA}"/>
              </a:ext>
            </a:extLst>
          </p:cNvPr>
          <p:cNvSpPr txBox="1">
            <a:spLocks noGrp="1" noRot="1" noMove="1" noResize="1" noEditPoints="1" noAdjustHandles="1" noChangeArrowheads="1" noChangeShapeType="1"/>
          </p:cNvSpPr>
          <p:nvPr/>
        </p:nvSpPr>
        <p:spPr>
          <a:xfrm>
            <a:off x="0" y="0"/>
            <a:ext cx="18266394" cy="1710383"/>
          </a:xfrm>
          <a:prstGeom prst="rect">
            <a:avLst/>
          </a:prstGeom>
          <a:solidFill>
            <a:srgbClr val="00AF9C"/>
          </a:solidFill>
          <a:ln>
            <a:noFill/>
          </a:ln>
        </p:spPr>
        <p:txBody>
          <a:bodyPr spcFirstLastPara="1" wrap="square" lIns="137150" tIns="432000" rIns="137150" bIns="68550" anchor="t" anchorCtr="0">
            <a:spAutoFit/>
          </a:bodyPr>
          <a:lstStyle/>
          <a:p>
            <a:pPr marL="0" marR="0" lvl="0" indent="0" algn="ctr" rtl="0">
              <a:lnSpc>
                <a:spcPct val="90000"/>
              </a:lnSpc>
              <a:spcBef>
                <a:spcPts val="0"/>
              </a:spcBef>
              <a:spcAft>
                <a:spcPts val="0"/>
              </a:spcAft>
              <a:buClr>
                <a:srgbClr val="E9521E"/>
              </a:buClr>
              <a:buSzPts val="6600"/>
              <a:buFont typeface="Anton"/>
              <a:buNone/>
            </a:pPr>
            <a:r>
              <a:rPr lang="fr-FR" sz="6600" b="0" i="0" u="none" strike="noStrike" cap="none">
                <a:solidFill>
                  <a:srgbClr val="E9521E"/>
                </a:solidFill>
                <a:latin typeface="Anton"/>
                <a:ea typeface="Anton"/>
                <a:cs typeface="Anton"/>
                <a:sym typeface="Anton"/>
              </a:rPr>
              <a:t> </a:t>
            </a:r>
            <a:r>
              <a:rPr lang="fr-FR" sz="6600" b="0" i="0" u="none" strike="noStrike" cap="none">
                <a:solidFill>
                  <a:schemeClr val="bg1"/>
                </a:solidFill>
                <a:latin typeface="Anton"/>
                <a:ea typeface="Anton"/>
                <a:cs typeface="Anton"/>
                <a:sym typeface="Anton"/>
              </a:rPr>
              <a:t>FOCUS RENFORCEMENT DES OSC</a:t>
            </a:r>
            <a:br>
              <a:rPr lang="fr-FR" sz="6600" b="0" i="0" u="none" strike="noStrike" cap="none">
                <a:solidFill>
                  <a:srgbClr val="E9521E"/>
                </a:solidFill>
                <a:latin typeface="Anton"/>
                <a:ea typeface="Anton"/>
                <a:cs typeface="Anton"/>
                <a:sym typeface="Anton"/>
              </a:rPr>
            </a:br>
            <a:endParaRPr sz="2100"/>
          </a:p>
        </p:txBody>
      </p:sp>
      <p:sp>
        <p:nvSpPr>
          <p:cNvPr id="2" name="ZoneTexte 1">
            <a:extLst>
              <a:ext uri="{FF2B5EF4-FFF2-40B4-BE49-F238E27FC236}">
                <a16:creationId xmlns:a16="http://schemas.microsoft.com/office/drawing/2014/main" id="{7ED39736-D806-8002-0242-2E656EB81372}"/>
              </a:ext>
            </a:extLst>
          </p:cNvPr>
          <p:cNvSpPr txBox="1"/>
          <p:nvPr/>
        </p:nvSpPr>
        <p:spPr>
          <a:xfrm>
            <a:off x="8610600" y="2288472"/>
            <a:ext cx="9486900" cy="7355860"/>
          </a:xfrm>
          <a:prstGeom prst="rect">
            <a:avLst/>
          </a:prstGeom>
          <a:noFill/>
        </p:spPr>
        <p:txBody>
          <a:bodyPr wrap="square" lIns="91440" tIns="45720" rIns="91440" bIns="45720" rtlCol="0" anchor="t">
            <a:spAutoFit/>
          </a:bodyPr>
          <a:lstStyle/>
          <a:p>
            <a:pPr marL="457200" indent="-457200">
              <a:spcBef>
                <a:spcPts val="1200"/>
              </a:spcBef>
              <a:spcAft>
                <a:spcPts val="1200"/>
              </a:spcAft>
              <a:buFont typeface="Calibri"/>
              <a:buChar char="-"/>
            </a:pPr>
            <a:r>
              <a:rPr lang="fr-FR" sz="2800" b="1">
                <a:latin typeface="Open Sans"/>
                <a:ea typeface="Open Sans"/>
                <a:cs typeface="Open Sans"/>
              </a:rPr>
              <a:t>Autodiagnostic</a:t>
            </a:r>
            <a:r>
              <a:rPr lang="fr-FR" sz="2800">
                <a:latin typeface="Open Sans"/>
                <a:ea typeface="Open Sans"/>
                <a:cs typeface="Open Sans"/>
              </a:rPr>
              <a:t> des besoins de chaque organisation</a:t>
            </a:r>
          </a:p>
          <a:p>
            <a:pPr marL="457200" indent="-457200">
              <a:spcBef>
                <a:spcPts val="1200"/>
              </a:spcBef>
              <a:spcAft>
                <a:spcPts val="1200"/>
              </a:spcAft>
              <a:buFont typeface="Calibri"/>
              <a:buChar char="-"/>
            </a:pPr>
            <a:r>
              <a:rPr lang="fr-FR" sz="2800" b="1">
                <a:latin typeface="Open Sans"/>
                <a:ea typeface="Open Sans"/>
                <a:cs typeface="Open Sans"/>
              </a:rPr>
              <a:t>Plan d’accompagnement coconstruit </a:t>
            </a:r>
            <a:r>
              <a:rPr lang="fr-FR" sz="2800">
                <a:latin typeface="Open Sans"/>
                <a:ea typeface="Open Sans"/>
                <a:cs typeface="Open Sans"/>
              </a:rPr>
              <a:t>avec l'organisation avec des objectifs définis </a:t>
            </a:r>
          </a:p>
          <a:p>
            <a:pPr marL="457200" indent="-457200">
              <a:spcBef>
                <a:spcPts val="1200"/>
              </a:spcBef>
              <a:spcAft>
                <a:spcPts val="1200"/>
              </a:spcAft>
              <a:buFont typeface="Calibri"/>
              <a:buChar char="-"/>
            </a:pPr>
            <a:r>
              <a:rPr lang="fr-FR" sz="2800" b="1">
                <a:latin typeface="Open Sans"/>
                <a:ea typeface="Open Sans"/>
                <a:cs typeface="Open Sans"/>
              </a:rPr>
              <a:t>Stratégies d'accompagnement </a:t>
            </a:r>
            <a:r>
              <a:rPr lang="fr-FR" sz="2800">
                <a:latin typeface="Open Sans"/>
                <a:ea typeface="Open Sans"/>
                <a:cs typeface="Open Sans"/>
              </a:rPr>
              <a:t>définies par l'équipe de manière personnalisée :</a:t>
            </a:r>
          </a:p>
          <a:p>
            <a:pPr marL="457200" lvl="8" indent="-457200">
              <a:spcBef>
                <a:spcPts val="1200"/>
              </a:spcBef>
              <a:spcAft>
                <a:spcPts val="1200"/>
              </a:spcAft>
              <a:buFont typeface="Wingdings" panose="05000000000000000000" pitchFamily="2" charset="2"/>
              <a:buChar char="Ø"/>
            </a:pPr>
            <a:r>
              <a:rPr lang="fr-FR" sz="2800">
                <a:latin typeface="Open Sans"/>
                <a:ea typeface="Open Sans"/>
                <a:cs typeface="Open Sans"/>
              </a:rPr>
              <a:t>Visites sur place</a:t>
            </a:r>
          </a:p>
          <a:p>
            <a:pPr marL="457200" lvl="8" indent="-457200">
              <a:spcBef>
                <a:spcPts val="1200"/>
              </a:spcBef>
              <a:spcAft>
                <a:spcPts val="1200"/>
              </a:spcAft>
              <a:buFont typeface="Wingdings" panose="05000000000000000000" pitchFamily="2" charset="2"/>
              <a:buChar char="Ø"/>
            </a:pPr>
            <a:r>
              <a:rPr lang="fr-FR" sz="2800">
                <a:latin typeface="Open Sans"/>
                <a:ea typeface="Open Sans"/>
                <a:cs typeface="Open Sans"/>
              </a:rPr>
              <a:t>Formations collectives</a:t>
            </a:r>
          </a:p>
          <a:p>
            <a:pPr marL="457200" lvl="8" indent="-457200">
              <a:spcBef>
                <a:spcPts val="1200"/>
              </a:spcBef>
              <a:spcAft>
                <a:spcPts val="1200"/>
              </a:spcAft>
              <a:buFont typeface="Wingdings" panose="05000000000000000000" pitchFamily="2" charset="2"/>
              <a:buChar char="Ø"/>
            </a:pPr>
            <a:r>
              <a:rPr lang="fr-FR" sz="2800">
                <a:latin typeface="Open Sans"/>
                <a:ea typeface="Open Sans"/>
                <a:cs typeface="Open Sans"/>
              </a:rPr>
              <a:t>Accompagnements individuels</a:t>
            </a:r>
          </a:p>
          <a:p>
            <a:pPr marL="457200" lvl="8" indent="-457200">
              <a:spcBef>
                <a:spcPts val="1200"/>
              </a:spcBef>
              <a:spcAft>
                <a:spcPts val="1200"/>
              </a:spcAft>
              <a:buFont typeface="Wingdings" panose="05000000000000000000" pitchFamily="2" charset="2"/>
              <a:buChar char="Ø"/>
            </a:pPr>
            <a:r>
              <a:rPr lang="fr-FR" sz="2800">
                <a:latin typeface="Open Sans"/>
                <a:ea typeface="Open Sans"/>
                <a:cs typeface="Open Sans"/>
              </a:rPr>
              <a:t>Echanges entre organisations</a:t>
            </a:r>
          </a:p>
          <a:p>
            <a:pPr marL="457200" indent="-457200">
              <a:spcBef>
                <a:spcPts val="1200"/>
              </a:spcBef>
              <a:spcAft>
                <a:spcPts val="1200"/>
              </a:spcAft>
              <a:buFont typeface="Calibri"/>
              <a:buChar char="-"/>
            </a:pPr>
            <a:r>
              <a:rPr lang="fr-FR" sz="2800" b="1">
                <a:latin typeface="Open Sans"/>
                <a:ea typeface="Open Sans"/>
                <a:cs typeface="Open Sans"/>
              </a:rPr>
              <a:t>Compétence technique dans l’équipe et au niveau du consortium</a:t>
            </a:r>
            <a:endParaRPr lang="fr-FR" sz="2800" b="1">
              <a:solidFill>
                <a:srgbClr val="1D1A55"/>
              </a:solidFill>
              <a:latin typeface="Open Sans"/>
              <a:ea typeface="Open Sans"/>
              <a:cs typeface="Open Sans"/>
            </a:endParaRPr>
          </a:p>
          <a:p>
            <a:endParaRPr lang="fr-FR">
              <a:ea typeface="Open Sans"/>
            </a:endParaRPr>
          </a:p>
        </p:txBody>
      </p:sp>
      <p:pic>
        <p:nvPicPr>
          <p:cNvPr id="7" name="Immagine 6" descr="Immagine che contiene vestiti, persona, arredo, Viso umano&#10;&#10;Il contenuto generato dall&amp;#39;IA potrebbe non essere corretto.">
            <a:extLst>
              <a:ext uri="{FF2B5EF4-FFF2-40B4-BE49-F238E27FC236}">
                <a16:creationId xmlns:a16="http://schemas.microsoft.com/office/drawing/2014/main" id="{7EBD22DF-1A16-FE29-EFFF-3B47683F5CFF}"/>
              </a:ext>
            </a:extLst>
          </p:cNvPr>
          <p:cNvPicPr>
            <a:picLocks noChangeAspect="1"/>
          </p:cNvPicPr>
          <p:nvPr/>
        </p:nvPicPr>
        <p:blipFill>
          <a:blip r:embed="rId3"/>
          <a:stretch>
            <a:fillRect/>
          </a:stretch>
        </p:blipFill>
        <p:spPr>
          <a:xfrm>
            <a:off x="334856" y="1999927"/>
            <a:ext cx="8066194" cy="5340632"/>
          </a:xfrm>
          <a:prstGeom prst="rect">
            <a:avLst/>
          </a:prstGeom>
        </p:spPr>
      </p:pic>
    </p:spTree>
    <p:extLst>
      <p:ext uri="{BB962C8B-B14F-4D97-AF65-F5344CB8AC3E}">
        <p14:creationId xmlns:p14="http://schemas.microsoft.com/office/powerpoint/2010/main" val="2714783308"/>
      </p:ext>
    </p:extLst>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6355ffc-9c76-44b8-bdf4-0d1f4c8a9c1c" xsi:nil="true"/>
    <lcf76f155ced4ddcb4097134ff3c332f xmlns="6491fd45-8a97-45da-a9ca-6392bf5ce5a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B75318FBEE4634BAFA0F13140CC208B" ma:contentTypeVersion="12" ma:contentTypeDescription="Crée un document." ma:contentTypeScope="" ma:versionID="03b0b99ec42189635014d894585dbc77">
  <xsd:schema xmlns:xsd="http://www.w3.org/2001/XMLSchema" xmlns:xs="http://www.w3.org/2001/XMLSchema" xmlns:p="http://schemas.microsoft.com/office/2006/metadata/properties" xmlns:ns2="6491fd45-8a97-45da-a9ca-6392bf5ce5a3" xmlns:ns3="56355ffc-9c76-44b8-bdf4-0d1f4c8a9c1c" targetNamespace="http://schemas.microsoft.com/office/2006/metadata/properties" ma:root="true" ma:fieldsID="2749ec85f029d13e4ede9f49638f23d5" ns2:_="" ns3:_="">
    <xsd:import namespace="6491fd45-8a97-45da-a9ca-6392bf5ce5a3"/>
    <xsd:import namespace="56355ffc-9c76-44b8-bdf4-0d1f4c8a9c1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91fd45-8a97-45da-a9ca-6392bf5ce5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alises d’images" ma:readOnly="false" ma:fieldId="{5cf76f15-5ced-4ddc-b409-7134ff3c332f}" ma:taxonomyMulti="true" ma:sspId="99b08b7e-0838-4eff-a2f7-1767d266359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355ffc-9c76-44b8-bdf4-0d1f4c8a9c1c"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86accd6-e361-4c31-8817-9b995f964e29}" ma:internalName="TaxCatchAll" ma:showField="CatchAllData" ma:web="56355ffc-9c76-44b8-bdf4-0d1f4c8a9c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4B4766-B505-45C6-B520-9F9D07F22783}">
  <ds:schemaRefs>
    <ds:schemaRef ds:uri="http://schemas.microsoft.com/sharepoint/v3/contenttype/forms"/>
  </ds:schemaRefs>
</ds:datastoreItem>
</file>

<file path=customXml/itemProps2.xml><?xml version="1.0" encoding="utf-8"?>
<ds:datastoreItem xmlns:ds="http://schemas.openxmlformats.org/officeDocument/2006/customXml" ds:itemID="{09DEF8F8-D640-46E5-B6EC-DF7E0FC0782B}">
  <ds:schemaRefs>
    <ds:schemaRef ds:uri="72fdd6db-c382-4434-9bdb-2cfe16afaaab"/>
    <ds:schemaRef ds:uri="84130921-d0f7-4f68-9cc9-660ce0eb689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044766E-E2D7-46C2-82B1-B0339752CA1D}"/>
</file>

<file path=docMetadata/LabelInfo.xml><?xml version="1.0" encoding="utf-8"?>
<clbl:labelList xmlns:clbl="http://schemas.microsoft.com/office/2020/mipLabelMetadata">
  <clbl:label id="{3c3a3c6a-8d0a-446a-ae82-cee5b605904e}" enabled="0" method="" siteId="{3c3a3c6a-8d0a-446a-ae82-cee5b605904e}" removed="1"/>
</clbl:labelList>
</file>

<file path=docProps/app.xml><?xml version="1.0" encoding="utf-8"?>
<Properties xmlns="http://schemas.openxmlformats.org/officeDocument/2006/extended-properties" xmlns:vt="http://schemas.openxmlformats.org/officeDocument/2006/docPropsVTypes">
  <TotalTime>0</TotalTime>
  <Words>1870</Words>
  <Application>Microsoft Macintosh PowerPoint</Application>
  <PresentationFormat>Personnalisé</PresentationFormat>
  <Paragraphs>190</Paragraphs>
  <Slides>14</Slides>
  <Notes>14</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14</vt:i4>
      </vt:variant>
    </vt:vector>
  </HeadingPairs>
  <TitlesOfParts>
    <vt:vector size="23" baseType="lpstr">
      <vt:lpstr>Arial,Sans-Serif</vt:lpstr>
      <vt:lpstr>Calibri</vt:lpstr>
      <vt:lpstr>Wingdings,Sans-Serif</vt:lpstr>
      <vt:lpstr>Anton</vt:lpstr>
      <vt:lpstr>Wingdings</vt:lpstr>
      <vt:lpstr>Courier New</vt:lpstr>
      <vt:lpstr>Open Sans</vt:lpstr>
      <vt:lpstr>Arial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Alice Lebel</dc:creator>
  <cp:lastModifiedBy>Maud Roditi</cp:lastModifiedBy>
  <cp:revision>2</cp:revision>
  <dcterms:created xsi:type="dcterms:W3CDTF">2023-10-13T15:36:32Z</dcterms:created>
  <dcterms:modified xsi:type="dcterms:W3CDTF">2025-09-24T13:58:51Z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0x010100FB75318FBEE4634BAFA0F13140CC208B</vt:lpwstr>
  </property>
  <property fmtid="{D5CDD505-2E9C-101B-9397-08002B2CF9AE}" pid="3" name="MediaServiceImageTags">
    <vt:lpwstr/>
  </property>
</Properties>
</file>