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7670" autoAdjust="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2913-E747-47F5-BE5E-95414E0F9D23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7146-D6F3-4391-9625-B047246C5F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53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7146-D6F3-4391-9625-B047246C5F4C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704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380CB-028A-41AA-B0DF-11BFFE2E1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AB5409-12B8-4097-97DF-EFAF33E2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B3626-B44E-406A-B4B5-336A2CB0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42F51B-BDB4-4E52-BAD3-50EFFE89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D8483-671A-4681-A937-F1548228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075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56ED7-26EB-4AC4-A2CF-02BD848F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34A32B-A7B5-4E71-91E4-206814F48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BE2B5-98FA-4BB9-86A0-8DD4482E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1819C-96CF-4DAA-97F5-AAECD031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9642C-48E5-4372-A33A-C51A4675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31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059724-7F48-4A5D-B7E0-E8B6517F3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B9A045-3AD5-42B8-AA08-656250B77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5F526-D932-4B75-8718-523E9AD6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BE2030-8778-44E2-AD1D-82CE1673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7FA7B4-7990-4072-A62B-8AB838E9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06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54AB9-0AA7-4F5B-9A67-EE5EABAF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B0118-E9A9-42EF-8B66-1146E7C3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BAF106-1029-4E88-AFDD-214C0217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403E66-B5CC-400B-896F-91DFC499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0826FF-7220-4C0F-8991-80E72615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292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74F36-E000-480A-A2B6-2D20A3F0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91E48B-EF5F-49AD-9A28-F47EC6468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6A26EF-FE4A-4745-8BE7-F69E3DCB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7CEBC-B13A-4B41-87A7-293B35E3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A74AA-4839-42AB-9E6A-14736DD4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417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86FAA-1E78-4B48-B704-7D31B457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22409-2C28-4E38-AA35-2AFF54EAE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DB1074-068D-4275-B501-D4326D144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29741F-19D0-4B66-91E2-6CA2E0F2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EA4D8-34DC-4E92-B74A-C7A87539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6C2782-09AC-4A9D-B162-AA6D9E5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54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D9A9F-393F-4005-AAA7-DE46F22B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AF8DC5-3C47-4402-BAE2-1EB84A6D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E15621-64C0-45BE-BB5A-CA8202F69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478DCB-6A3D-4BDA-AED7-3F2BFFEA6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949CDD-3495-458B-9BC6-47D559E67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31F302-CF5E-4C14-975B-99980049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053C12-65AB-4E5B-BB57-2A28E7F4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10CE5D-A826-4899-A5EF-A1327457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04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E6856-9202-45DB-9F02-83729291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6E5FDB-B53D-4C75-94BB-74AC16E0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C7A8EB-CBA7-48E4-920D-0D77EFED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7CA4D4-493B-47F9-823F-97BEE7E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959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4FC7-D11E-4071-B98F-665DC1A9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F94BB6-4BFB-4325-9D0C-F9A3B621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8A8449-71BB-445E-B998-7E981CEB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8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EDFC0-F702-4909-94A9-7DBFADA0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99E0D-796F-48F6-8E31-3DF5B273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46E47A-E76A-401C-BE7B-4290C9AA4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DC54D3-9E1F-41E3-928B-53956064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5F8BD9-7FD1-4BD6-9E06-301F539D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2D9568-ED76-4489-8E12-4C0FA20E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24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E2D46-A571-4980-B5ED-E8B1E0E2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CD99BB-2942-403F-A2D6-4A6E90F5C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F1C4F5-0E64-47E1-8685-BA91D043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036AD4-3E43-425B-8958-2487EB4C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5E165B-A346-4882-BC6E-5FA0390D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CB2F8C-AE9C-40C1-AC41-13BB200D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495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F94685-CC0E-48EA-BC8B-04443B4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961322-205D-42B4-9C1D-7CFC4AD3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F290B9-03BF-4649-B9C5-E42B551CF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F19F-003F-47C7-9FAC-4626891F15F4}" type="datetimeFigureOut">
              <a:rPr lang="fr-CH" smtClean="0"/>
              <a:t>30.05.2022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BE7EE7-9CDA-49CA-8602-68AA78959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475589-0136-4AA2-AE34-1C37B908B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4C3E-AFAD-4A74-AE1A-F719A23B77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39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pmp.medecinsdumonde.ch/pediatri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gpmp.medecinsdumonde.ch/pediatr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4FB4A-F4D2-48F0-8A28-F5F85821D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6822"/>
            <a:ext cx="9144000" cy="2387600"/>
          </a:xfrm>
        </p:spPr>
        <p:txBody>
          <a:bodyPr/>
          <a:lstStyle/>
          <a:p>
            <a:r>
              <a:rPr lang="fr-FR" dirty="0"/>
              <a:t>Soins Palliatifs Pédiatriques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3CDC9D-6DA1-4DD3-9DC1-A8D41268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719" y="4868776"/>
            <a:ext cx="9144000" cy="1655762"/>
          </a:xfrm>
        </p:spPr>
        <p:txBody>
          <a:bodyPr/>
          <a:lstStyle/>
          <a:p>
            <a:r>
              <a:rPr lang="fr-FR" dirty="0"/>
              <a:t>Pr. Nago Humbert, référent SPP</a:t>
            </a:r>
            <a:endParaRPr lang="fr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559028-3456-406F-A101-7F0A515D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22" y="389652"/>
            <a:ext cx="3040755" cy="30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6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892DA-E77B-AC4C-2841-A4142272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défi reste énorme, mais il est essentiel et éthiquement primordial: soigner ceux que l’on ne peut pas guérir.</a:t>
            </a:r>
            <a:endParaRPr lang="fr-CH" dirty="0"/>
          </a:p>
        </p:txBody>
      </p:sp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22FD038F-1517-3BB9-DE28-18F932EAC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51" y="1803105"/>
            <a:ext cx="7906790" cy="4954312"/>
          </a:xfrm>
        </p:spPr>
      </p:pic>
    </p:spTree>
    <p:extLst>
      <p:ext uri="{BB962C8B-B14F-4D97-AF65-F5344CB8AC3E}">
        <p14:creationId xmlns:p14="http://schemas.microsoft.com/office/powerpoint/2010/main" val="363271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3E17A-E63D-43E6-9DA7-0CDC4374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9" y="-76200"/>
            <a:ext cx="10629899" cy="6934200"/>
          </a:xfrm>
        </p:spPr>
        <p:txBody>
          <a:bodyPr>
            <a:normAutofit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b="1" dirty="0"/>
              <a:t>Contexte</a:t>
            </a:r>
            <a:br>
              <a:rPr lang="fr-FR" b="1" dirty="0"/>
            </a:br>
            <a:r>
              <a:rPr lang="fr-FR" sz="4400" b="1" dirty="0"/>
              <a:t>5 millions d’enfants </a:t>
            </a:r>
            <a:r>
              <a:rPr lang="fr-FR" sz="4400" dirty="0"/>
              <a:t>meurent avant l’âge de 5 ans, la majorité en Afrique subsaharienne</a:t>
            </a:r>
            <a:br>
              <a:rPr lang="fr-FR" sz="4400" dirty="0"/>
            </a:br>
            <a:r>
              <a:rPr lang="fr-FR" b="1" dirty="0"/>
              <a:t>Définition</a:t>
            </a:r>
            <a:br>
              <a:rPr lang="fr-FR" b="1" dirty="0"/>
            </a:br>
            <a:r>
              <a:rPr lang="fr-FR" dirty="0"/>
              <a:t>Enfant atteint d’une maladie </a:t>
            </a:r>
            <a:r>
              <a:rPr lang="fr-FR" b="1" dirty="0"/>
              <a:t>potentiellement</a:t>
            </a:r>
            <a:r>
              <a:rPr lang="fr-FR" dirty="0"/>
              <a:t> mortelle</a:t>
            </a:r>
            <a:br>
              <a:rPr lang="fr-FR" dirty="0"/>
            </a:br>
            <a:r>
              <a:rPr lang="fr-FR" b="1" dirty="0"/>
              <a:t>Stratégie</a:t>
            </a:r>
            <a:br>
              <a:rPr lang="fr-FR" b="1" dirty="0"/>
            </a:br>
            <a:r>
              <a:rPr lang="fr-FR" dirty="0"/>
              <a:t>Notre action repose sur </a:t>
            </a:r>
            <a:r>
              <a:rPr lang="fr-FR" b="1" dirty="0"/>
              <a:t>3</a:t>
            </a:r>
            <a:r>
              <a:rPr lang="fr-FR" dirty="0"/>
              <a:t> axes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C10465-6E4D-49CB-A3CB-5FCEC239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6858000"/>
            <a:ext cx="11287124" cy="257174"/>
          </a:xfrm>
        </p:spPr>
        <p:txBody>
          <a:bodyPr>
            <a:normAutofit fontScale="25000" lnSpcReduction="20000"/>
          </a:bodyPr>
          <a:lstStyle/>
          <a:p>
            <a:endParaRPr lang="fr-FR" sz="5800"/>
          </a:p>
          <a:p>
            <a:endParaRPr lang="fr-FR" sz="5800"/>
          </a:p>
          <a:p>
            <a:pPr marL="0" indent="0">
              <a:buNone/>
            </a:pPr>
            <a:endParaRPr lang="fr-FR" sz="5800"/>
          </a:p>
          <a:p>
            <a:pPr marL="0" indent="0">
              <a:buNone/>
            </a:pPr>
            <a:endParaRPr lang="fr-FR" sz="5800"/>
          </a:p>
          <a:p>
            <a:pPr marL="0" indent="0">
              <a:buNone/>
            </a:pPr>
            <a:endParaRPr lang="fr-FR" sz="5800"/>
          </a:p>
          <a:p>
            <a:pPr marL="0" indent="0">
              <a:buNone/>
            </a:pPr>
            <a:endParaRPr lang="fr-FR" sz="5800"/>
          </a:p>
          <a:p>
            <a:pPr marL="0" indent="0">
              <a:buNone/>
            </a:pPr>
            <a:endParaRPr lang="fr-FR" sz="5800"/>
          </a:p>
          <a:p>
            <a:pPr marL="0" indent="0">
              <a:buNone/>
            </a:pPr>
            <a:endParaRPr lang="fr-FR" sz="5800"/>
          </a:p>
          <a:p>
            <a:endParaRPr lang="fr-FR" sz="5800"/>
          </a:p>
          <a:p>
            <a:endParaRPr lang="fr-FR" sz="5800"/>
          </a:p>
          <a:p>
            <a:endParaRPr lang="fr-FR" sz="5800"/>
          </a:p>
          <a:p>
            <a:pPr marL="0" indent="0">
              <a:buNone/>
            </a:pPr>
            <a:endParaRPr lang="fr-FR" sz="5800"/>
          </a:p>
          <a:p>
            <a:endParaRPr lang="fr-FR" sz="5800"/>
          </a:p>
          <a:p>
            <a:pPr lvl="4"/>
            <a:endParaRPr lang="fr-FR" sz="480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F4362E-11A1-44A9-A4EA-A31D47CC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12" y="260058"/>
            <a:ext cx="1772363" cy="17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FFC4506-02C1-401C-8970-7D13E4727FC4}"/>
              </a:ext>
            </a:extLst>
          </p:cNvPr>
          <p:cNvSpPr txBox="1">
            <a:spLocks/>
          </p:cNvSpPr>
          <p:nvPr/>
        </p:nvSpPr>
        <p:spPr>
          <a:xfrm>
            <a:off x="838200" y="3551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FB49C03-C583-447F-B2B6-A1A957218996}"/>
              </a:ext>
            </a:extLst>
          </p:cNvPr>
          <p:cNvSpPr txBox="1">
            <a:spLocks/>
          </p:cNvSpPr>
          <p:nvPr/>
        </p:nvSpPr>
        <p:spPr>
          <a:xfrm>
            <a:off x="838200" y="4999289"/>
            <a:ext cx="10515600" cy="96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65F0D-C0E2-4BA7-BD81-2B7F862D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66912" cy="1325563"/>
          </a:xfrm>
        </p:spPr>
        <p:txBody>
          <a:bodyPr>
            <a:normAutofit/>
          </a:bodyPr>
          <a:lstStyle/>
          <a:p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axe: les aspects cliniques dans la communauté et dans les hôpitaux</a:t>
            </a:r>
            <a:endParaRPr lang="fr-CH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F29016-FC7A-448A-BCA8-96CC65690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947057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En collaboration avec nos partenaires  :</a:t>
            </a:r>
          </a:p>
          <a:p>
            <a:r>
              <a:rPr lang="fr-CH" b="1" dirty="0">
                <a:solidFill>
                  <a:srgbClr val="FF0000"/>
                </a:solidFill>
              </a:rPr>
              <a:t>RDC</a:t>
            </a:r>
            <a:r>
              <a:rPr lang="fr-CH" b="1" dirty="0"/>
              <a:t> </a:t>
            </a:r>
            <a:r>
              <a:rPr lang="fr-CH" dirty="0"/>
              <a:t>: </a:t>
            </a:r>
            <a:r>
              <a:rPr lang="fr-CH" b="1" dirty="0"/>
              <a:t>Pallia </a:t>
            </a:r>
            <a:r>
              <a:rPr lang="fr-CH" b="1" dirty="0" err="1"/>
              <a:t>Familli</a:t>
            </a:r>
            <a:r>
              <a:rPr lang="fr-CH" b="1" dirty="0"/>
              <a:t>, CUK Cliniques universitaires de Kinshasa,  hôpital régional de </a:t>
            </a:r>
            <a:r>
              <a:rPr lang="fr-CH" b="1" dirty="0" err="1"/>
              <a:t>Nd’Jili</a:t>
            </a:r>
            <a:r>
              <a:rPr lang="fr-CH" b="1" dirty="0"/>
              <a:t>, hôpital pédiatrique </a:t>
            </a:r>
            <a:r>
              <a:rPr lang="fr-CH" b="1" dirty="0" err="1"/>
              <a:t>Kalembe</a:t>
            </a:r>
            <a:r>
              <a:rPr lang="fr-CH" b="1" dirty="0"/>
              <a:t> </a:t>
            </a:r>
            <a:r>
              <a:rPr lang="fr-CH" b="1" dirty="0" err="1"/>
              <a:t>lembe</a:t>
            </a:r>
            <a:r>
              <a:rPr lang="fr-CH" b="1" dirty="0"/>
              <a:t>, </a:t>
            </a:r>
            <a:r>
              <a:rPr lang="fr-CA" b="1" dirty="0">
                <a:effectLst/>
                <a:ea typeface="Times New Roman" panose="02020603050405020304" pitchFamily="18" charset="0"/>
              </a:rPr>
              <a:t>Hôpital </a:t>
            </a:r>
            <a:r>
              <a:rPr lang="fr-CA" b="1" dirty="0" err="1">
                <a:effectLst/>
                <a:ea typeface="Times New Roman" panose="02020603050405020304" pitchFamily="18" charset="0"/>
              </a:rPr>
              <a:t>Mabanga</a:t>
            </a:r>
            <a:r>
              <a:rPr lang="fr-CA" b="1" dirty="0">
                <a:effectLst/>
                <a:ea typeface="Times New Roman" panose="02020603050405020304" pitchFamily="18" charset="0"/>
              </a:rPr>
              <a:t>, centre de prise en charge de la drépanocytose, </a:t>
            </a:r>
            <a:r>
              <a:rPr lang="fr-CA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fr-C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ôpital « Sion </a:t>
            </a:r>
            <a:r>
              <a:rPr lang="fr-C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Mundadis</a:t>
            </a:r>
            <a:r>
              <a:rPr lang="fr-C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de l’association FATSHI Santé, commune de Matete</a:t>
            </a:r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Cameroun</a:t>
            </a:r>
            <a:r>
              <a:rPr lang="fr-CH" dirty="0"/>
              <a:t> : </a:t>
            </a:r>
            <a:r>
              <a:rPr lang="fr-CH" b="1" dirty="0"/>
              <a:t>Santo Domingo et Alternative Santé</a:t>
            </a:r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Bénin</a:t>
            </a:r>
            <a:r>
              <a:rPr lang="fr-CH" dirty="0"/>
              <a:t> : </a:t>
            </a:r>
            <a:r>
              <a:rPr lang="fr-CH" b="1" dirty="0"/>
              <a:t>Programme national de soins palliatifs</a:t>
            </a:r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Nicaragua: </a:t>
            </a:r>
            <a:r>
              <a:rPr lang="fr-CH" b="1" dirty="0"/>
              <a:t>Formation à l’Hôpital pédiatrique de la </a:t>
            </a:r>
            <a:r>
              <a:rPr lang="fr-CH" b="1" dirty="0" err="1"/>
              <a:t>Mascotta,Managua</a:t>
            </a:r>
            <a:endParaRPr lang="fr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B2E234-D241-4674-85E5-EDD31E1A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12" y="260058"/>
            <a:ext cx="1772363" cy="17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F5296-F818-4F4C-F888-AA7508B7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71" y="5034247"/>
            <a:ext cx="11487109" cy="1325563"/>
          </a:xfrm>
        </p:spPr>
        <p:txBody>
          <a:bodyPr>
            <a:normAutofit/>
          </a:bodyPr>
          <a:lstStyle/>
          <a:p>
            <a:r>
              <a:rPr lang="fr-FR" sz="2400" dirty="0"/>
              <a:t>Yaoundé, dispensaire de Santo Domingo                  Cliniques universitaires </a:t>
            </a:r>
            <a:r>
              <a:rPr lang="fr-FR" sz="2400" dirty="0" err="1"/>
              <a:t>KInshasa</a:t>
            </a:r>
            <a:endParaRPr lang="fr-CH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B47035-9793-33CE-CA85-06ABADB4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1" y="529400"/>
            <a:ext cx="5513029" cy="4351338"/>
          </a:xfrm>
          <a:prstGeom prst="rect">
            <a:avLst/>
          </a:prstGeom>
        </p:spPr>
      </p:pic>
      <p:pic>
        <p:nvPicPr>
          <p:cNvPr id="5" name="Espace réservé du contenu 4" descr="Une image contenant personne, mur, intérieur, gens&#10;&#10;Description générée automatiquement">
            <a:extLst>
              <a:ext uri="{FF2B5EF4-FFF2-40B4-BE49-F238E27FC236}">
                <a16:creationId xmlns:a16="http://schemas.microsoft.com/office/drawing/2014/main" id="{4619A23A-6216-5CB0-20FC-C0EE7F472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940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5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417EB-79EB-4C49-BAC0-E0FBFF0D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0"/>
            <a:ext cx="8049126" cy="894182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axes: la formation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7891B-F3FD-4501-A8B6-54A7AA5B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05" y="981511"/>
            <a:ext cx="11190307" cy="5789159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Ecoles d’infirmier(es) et facultés de médecine :</a:t>
            </a:r>
            <a:endParaRPr lang="fr-CH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96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RDC</a:t>
            </a: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9600" b="1" i="0" dirty="0">
                <a:solidFill>
                  <a:srgbClr val="000000"/>
                </a:solidFill>
                <a:effectLst/>
                <a:latin typeface="+mj-lt"/>
              </a:rPr>
              <a:t>Institut Supérieur des Techniques Médicales (ISTM)</a:t>
            </a:r>
          </a:p>
          <a:p>
            <a:pPr marL="22796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Ministère de la Santé: programme de formation pour les agents de santé communautaire pour l’ensemble de la République Démocratique du Congo</a:t>
            </a:r>
          </a:p>
          <a:p>
            <a:pPr marL="22796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endParaRPr lang="fr-FR" sz="96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796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Cameroun </a:t>
            </a: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d’un diplôme universitaire (DU) à la faculté de médecine de   Yaoundé en collaboration avec les HUG</a:t>
            </a:r>
          </a:p>
          <a:p>
            <a:pPr marL="227965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96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Bénin: </a:t>
            </a: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sur les soins palliatifs </a:t>
            </a:r>
            <a:r>
              <a:rPr lang="fr-FR" sz="96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 </a:t>
            </a: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96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en collaboration avec le programme national de santé</a:t>
            </a:r>
          </a:p>
          <a:p>
            <a:pPr marL="22796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Nicaragua: </a:t>
            </a:r>
            <a:r>
              <a:rPr lang="fr-FR" sz="9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d’un médecin et de plusieurs infirmières en SPP</a:t>
            </a:r>
            <a:endParaRPr lang="fr-CH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6565">
              <a:lnSpc>
                <a:spcPct val="107000"/>
              </a:lnSpc>
              <a:spcAft>
                <a:spcPts val="800"/>
              </a:spcAft>
            </a:pPr>
            <a:endParaRPr lang="fr-CH" sz="9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b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H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9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Appli SPP</a:t>
            </a:r>
            <a:endParaRPr lang="fr-CH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4965F1-F00F-4F9F-801C-24440318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12" y="260058"/>
            <a:ext cx="1772363" cy="17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4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22A88-3957-FA4C-8236-F582D734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566927"/>
            <a:ext cx="10439400" cy="2257616"/>
          </a:xfrm>
        </p:spPr>
        <p:txBody>
          <a:bodyPr/>
          <a:lstStyle/>
          <a:p>
            <a:r>
              <a:rPr lang="fr-FR" dirty="0"/>
              <a:t>Formations théoriques Hôpital N’</a:t>
            </a:r>
            <a:r>
              <a:rPr lang="fr-FR" dirty="0" err="1"/>
              <a:t>Djili</a:t>
            </a:r>
            <a:r>
              <a:rPr lang="fr-FR" dirty="0"/>
              <a:t> (RDC)</a:t>
            </a:r>
            <a:endParaRPr lang="fr-CH" dirty="0"/>
          </a:p>
        </p:txBody>
      </p:sp>
      <p:pic>
        <p:nvPicPr>
          <p:cNvPr id="5" name="Espace réservé du contenu 4" descr="Une image contenant personne, intérieur, mur, plafond&#10;&#10;Description générée automatiquement">
            <a:extLst>
              <a:ext uri="{FF2B5EF4-FFF2-40B4-BE49-F238E27FC236}">
                <a16:creationId xmlns:a16="http://schemas.microsoft.com/office/drawing/2014/main" id="{3BF18010-40F6-CAF3-604E-5CF1DB3F3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1060704"/>
            <a:ext cx="9107424" cy="5522975"/>
          </a:xfrm>
        </p:spPr>
      </p:pic>
    </p:spTree>
    <p:extLst>
      <p:ext uri="{BB962C8B-B14F-4D97-AF65-F5344CB8AC3E}">
        <p14:creationId xmlns:p14="http://schemas.microsoft.com/office/powerpoint/2010/main" val="272709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F33CC-38C5-450C-AE18-A8FCFB9E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r>
              <a:rPr lang="fr-CH" dirty="0"/>
              <a:t>Application</a:t>
            </a:r>
          </a:p>
        </p:txBody>
      </p:sp>
      <p:pic>
        <p:nvPicPr>
          <p:cNvPr id="6" name="Espace réservé du contenu 5" descr="Une image contenant text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49A2ACA1-98E1-4196-B85F-98369AB29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08" y="84198"/>
            <a:ext cx="3900881" cy="6726179"/>
          </a:xfrm>
        </p:spPr>
      </p:pic>
    </p:spTree>
    <p:extLst>
      <p:ext uri="{BB962C8B-B14F-4D97-AF65-F5344CB8AC3E}">
        <p14:creationId xmlns:p14="http://schemas.microsoft.com/office/powerpoint/2010/main" val="119581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6602D-2B2C-4E52-BA31-BDBE42B3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axe : le plaidoyer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A62B8-9030-49E5-8CBE-597F9179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8608" cy="4919124"/>
          </a:xfrm>
        </p:spPr>
        <p:txBody>
          <a:bodyPr/>
          <a:lstStyle/>
          <a:p>
            <a:r>
              <a:rPr lang="fr-FR" b="1" dirty="0"/>
              <a:t>Intégrer les soins palliatifs dans les programmes de santé </a:t>
            </a:r>
          </a:p>
          <a:p>
            <a:pPr marL="0" indent="0">
              <a:buNone/>
            </a:pPr>
            <a:r>
              <a:rPr lang="fr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Renforcer l’accès aux soins palliatifs, plus spécifiquement</a:t>
            </a:r>
          </a:p>
          <a:p>
            <a:pPr marL="0" indent="0">
              <a:buNone/>
            </a:pPr>
            <a:r>
              <a:rPr lang="fr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pédiatriques par un plaidoyer au niveau des ministères</a:t>
            </a:r>
          </a:p>
          <a:p>
            <a:pPr marL="0" indent="0">
              <a:buNone/>
            </a:pPr>
            <a:r>
              <a:rPr lang="fr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santé et dans le but également de développer l’accès</a:t>
            </a:r>
          </a:p>
          <a:p>
            <a:pPr marL="0" indent="0">
              <a:buNone/>
            </a:pPr>
            <a:r>
              <a:rPr lang="fr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opiacés pour la gestion de la douleur.</a:t>
            </a:r>
            <a:endParaRPr lang="fr-CH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7851A6-6130-481A-8CE8-D9FEF1C1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12" y="260058"/>
            <a:ext cx="1772363" cy="17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texte, personne, debout&#10;&#10;Description générée automatiquement">
            <a:extLst>
              <a:ext uri="{FF2B5EF4-FFF2-40B4-BE49-F238E27FC236}">
                <a16:creationId xmlns:a16="http://schemas.microsoft.com/office/drawing/2014/main" id="{47213F11-9451-4A75-8E53-E39104CC0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79" y="2499791"/>
            <a:ext cx="3020929" cy="40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56827-5515-363B-6B81-94AB4975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Problèmes et difficultés</a:t>
            </a:r>
            <a:endParaRPr lang="fr-CH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7E4576-1462-AE04-50CC-AD876A8F6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Entraves à l’accès aux soins: disponibilité des services et manque de </a:t>
            </a:r>
            <a:r>
              <a:rPr lang="fr-FR"/>
              <a:t>moyens financiers</a:t>
            </a:r>
          </a:p>
          <a:p>
            <a:r>
              <a:rPr lang="fr-FR"/>
              <a:t>Accès </a:t>
            </a:r>
            <a:r>
              <a:rPr lang="fr-FR" dirty="0"/>
              <a:t>aux médicaments et spécialement des opiacés</a:t>
            </a:r>
          </a:p>
          <a:p>
            <a:r>
              <a:rPr lang="fr-FR" dirty="0"/>
              <a:t>Manque d’intérêt par une partie du personnel soignant</a:t>
            </a:r>
          </a:p>
          <a:p>
            <a:r>
              <a:rPr lang="fr-FR" dirty="0"/>
              <a:t>Aspects culturels et religieux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3071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365</Words>
  <Application>Microsoft Office PowerPoint</Application>
  <PresentationFormat>Grand écran</PresentationFormat>
  <Paragraphs>54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Thème Office</vt:lpstr>
      <vt:lpstr>Soins Palliatifs Pédiatriques</vt:lpstr>
      <vt:lpstr>   Contexte 5 millions d’enfants meurent avant l’âge de 5 ans, la majorité en Afrique subsaharienne Définition Enfant atteint d’une maladie potentiellement mortelle Stratégie Notre action repose sur 3 axes</vt:lpstr>
      <vt:lpstr>1er axe: les aspects cliniques dans la communauté et dans les hôpitaux</vt:lpstr>
      <vt:lpstr>Yaoundé, dispensaire de Santo Domingo                  Cliniques universitaires KInshasa</vt:lpstr>
      <vt:lpstr>2ème axes: la formation</vt:lpstr>
      <vt:lpstr>Formations théoriques Hôpital N’Djili (RDC)</vt:lpstr>
      <vt:lpstr>Application</vt:lpstr>
      <vt:lpstr>3ème axe : le plaidoyer</vt:lpstr>
      <vt:lpstr>Problèmes et difficultés</vt:lpstr>
      <vt:lpstr>Le défi reste énorme, mais il est essentiel et éthiquement primordial: soigner ceux que l’on ne peut pas guérir.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Soins Palliatifs Pédiatriques</dc:title>
  <dc:creator>Nago Humbert</dc:creator>
  <cp:lastModifiedBy>Nago Humbert</cp:lastModifiedBy>
  <cp:revision>23</cp:revision>
  <dcterms:created xsi:type="dcterms:W3CDTF">2021-10-26T15:31:18Z</dcterms:created>
  <dcterms:modified xsi:type="dcterms:W3CDTF">2022-05-30T14:42:49Z</dcterms:modified>
</cp:coreProperties>
</file>