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handoutMasterIdLst>
    <p:handoutMasterId r:id="rId22"/>
  </p:handoutMasterIdLst>
  <p:sldIdLst>
    <p:sldId id="365" r:id="rId2"/>
    <p:sldId id="398" r:id="rId3"/>
    <p:sldId id="332" r:id="rId4"/>
    <p:sldId id="396" r:id="rId5"/>
    <p:sldId id="367" r:id="rId6"/>
    <p:sldId id="370" r:id="rId7"/>
    <p:sldId id="371" r:id="rId8"/>
    <p:sldId id="372" r:id="rId9"/>
    <p:sldId id="392" r:id="rId10"/>
    <p:sldId id="377" r:id="rId11"/>
    <p:sldId id="401" r:id="rId12"/>
    <p:sldId id="412" r:id="rId13"/>
    <p:sldId id="418" r:id="rId14"/>
    <p:sldId id="411" r:id="rId15"/>
    <p:sldId id="404" r:id="rId16"/>
    <p:sldId id="405" r:id="rId17"/>
    <p:sldId id="413" r:id="rId18"/>
    <p:sldId id="409" r:id="rId19"/>
    <p:sldId id="410" r:id="rId20"/>
  </p:sldIdLst>
  <p:sldSz cx="9144000" cy="6858000" type="screen4x3"/>
  <p:notesSz cx="6808788" cy="99409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0000"/>
    <a:srgbClr val="66CCFF"/>
    <a:srgbClr val="000000"/>
    <a:srgbClr val="4F81BD"/>
    <a:srgbClr val="F4EE00"/>
    <a:srgbClr val="595959"/>
    <a:srgbClr val="FFFF00"/>
    <a:srgbClr val="632523"/>
    <a:srgbClr val="779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3162" autoAdjust="0"/>
  </p:normalViewPr>
  <p:slideViewPr>
    <p:cSldViewPr>
      <p:cViewPr varScale="1">
        <p:scale>
          <a:sx n="106" d="100"/>
          <a:sy n="106" d="100"/>
        </p:scale>
        <p:origin x="176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40" y="-8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51217" cy="49760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vl1pPr>
          </a:lstStyle>
          <a:p>
            <a:endParaRPr lang="fr-FR" dirty="0"/>
          </a:p>
        </p:txBody>
      </p:sp>
      <p:sp>
        <p:nvSpPr>
          <p:cNvPr id="99331" name="Rectangle 3"/>
          <p:cNvSpPr>
            <a:spLocks noGrp="1" noChangeArrowheads="1"/>
          </p:cNvSpPr>
          <p:nvPr>
            <p:ph type="dt" sz="quarter" idx="1"/>
          </p:nvPr>
        </p:nvSpPr>
        <p:spPr bwMode="auto">
          <a:xfrm>
            <a:off x="3855981" y="0"/>
            <a:ext cx="2951217" cy="49760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vl1pPr>
          </a:lstStyle>
          <a:p>
            <a:endParaRPr lang="fr-FR" dirty="0"/>
          </a:p>
        </p:txBody>
      </p:sp>
      <p:sp>
        <p:nvSpPr>
          <p:cNvPr id="99332" name="Rectangle 4"/>
          <p:cNvSpPr>
            <a:spLocks noGrp="1" noChangeArrowheads="1"/>
          </p:cNvSpPr>
          <p:nvPr>
            <p:ph type="ftr" sz="quarter" idx="2"/>
          </p:nvPr>
        </p:nvSpPr>
        <p:spPr bwMode="auto">
          <a:xfrm>
            <a:off x="0" y="9441733"/>
            <a:ext cx="2951217" cy="497602"/>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vl1pPr>
          </a:lstStyle>
          <a:p>
            <a:endParaRPr lang="fr-FR" dirty="0"/>
          </a:p>
        </p:txBody>
      </p:sp>
      <p:sp>
        <p:nvSpPr>
          <p:cNvPr id="99333" name="Rectangle 5"/>
          <p:cNvSpPr>
            <a:spLocks noGrp="1" noChangeArrowheads="1"/>
          </p:cNvSpPr>
          <p:nvPr>
            <p:ph type="sldNum" sz="quarter" idx="3"/>
          </p:nvPr>
        </p:nvSpPr>
        <p:spPr bwMode="auto">
          <a:xfrm>
            <a:off x="3855981" y="9441733"/>
            <a:ext cx="2951217" cy="497602"/>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vl1pPr>
          </a:lstStyle>
          <a:p>
            <a:fld id="{8C35C04E-DDD1-486E-9C17-DEE8F58EAAD4}" type="slidenum">
              <a:rPr lang="fr-FR"/>
              <a:pPr/>
              <a:t>‹N°›</a:t>
            </a:fld>
            <a:endParaRPr lang="fr-FR" dirty="0"/>
          </a:p>
        </p:txBody>
      </p:sp>
    </p:spTree>
    <p:extLst>
      <p:ext uri="{BB962C8B-B14F-4D97-AF65-F5344CB8AC3E}">
        <p14:creationId xmlns:p14="http://schemas.microsoft.com/office/powerpoint/2010/main" val="33966170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51217" cy="49760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vl1pPr>
          </a:lstStyle>
          <a:p>
            <a:endParaRPr lang="fr-FR" dirty="0"/>
          </a:p>
        </p:txBody>
      </p:sp>
      <p:sp>
        <p:nvSpPr>
          <p:cNvPr id="100355" name="Rectangle 3"/>
          <p:cNvSpPr>
            <a:spLocks noGrp="1" noChangeArrowheads="1"/>
          </p:cNvSpPr>
          <p:nvPr>
            <p:ph type="dt" idx="1"/>
          </p:nvPr>
        </p:nvSpPr>
        <p:spPr bwMode="auto">
          <a:xfrm>
            <a:off x="3855981" y="0"/>
            <a:ext cx="2951217" cy="497603"/>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vl1pPr>
          </a:lstStyle>
          <a:p>
            <a:endParaRPr lang="fr-FR" dirty="0"/>
          </a:p>
        </p:txBody>
      </p:sp>
      <p:sp>
        <p:nvSpPr>
          <p:cNvPr id="100356" name="Rectangle 4"/>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a:effectLst/>
        </p:spPr>
      </p:sp>
      <p:sp>
        <p:nvSpPr>
          <p:cNvPr id="100357" name="Rectangle 5"/>
          <p:cNvSpPr>
            <a:spLocks noGrp="1" noChangeArrowheads="1"/>
          </p:cNvSpPr>
          <p:nvPr>
            <p:ph type="body" sz="quarter" idx="3"/>
          </p:nvPr>
        </p:nvSpPr>
        <p:spPr bwMode="auto">
          <a:xfrm>
            <a:off x="680562" y="4721662"/>
            <a:ext cx="5447666" cy="447365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0358" name="Rectangle 6"/>
          <p:cNvSpPr>
            <a:spLocks noGrp="1" noChangeArrowheads="1"/>
          </p:cNvSpPr>
          <p:nvPr>
            <p:ph type="ftr" sz="quarter" idx="4"/>
          </p:nvPr>
        </p:nvSpPr>
        <p:spPr bwMode="auto">
          <a:xfrm>
            <a:off x="0" y="9441733"/>
            <a:ext cx="2951217" cy="497602"/>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vl1pPr>
          </a:lstStyle>
          <a:p>
            <a:endParaRPr lang="fr-FR" dirty="0"/>
          </a:p>
        </p:txBody>
      </p:sp>
      <p:sp>
        <p:nvSpPr>
          <p:cNvPr id="100359" name="Rectangle 7"/>
          <p:cNvSpPr>
            <a:spLocks noGrp="1" noChangeArrowheads="1"/>
          </p:cNvSpPr>
          <p:nvPr>
            <p:ph type="sldNum" sz="quarter" idx="5"/>
          </p:nvPr>
        </p:nvSpPr>
        <p:spPr bwMode="auto">
          <a:xfrm>
            <a:off x="3855981" y="9441733"/>
            <a:ext cx="2951217" cy="497602"/>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vl1pPr>
          </a:lstStyle>
          <a:p>
            <a:fld id="{75C54299-5CAC-4472-AD4C-D422F9CD30C0}" type="slidenum">
              <a:rPr lang="fr-FR"/>
              <a:pPr/>
              <a:t>‹N°›</a:t>
            </a:fld>
            <a:endParaRPr lang="fr-FR" dirty="0"/>
          </a:p>
        </p:txBody>
      </p:sp>
    </p:spTree>
    <p:extLst>
      <p:ext uri="{BB962C8B-B14F-4D97-AF65-F5344CB8AC3E}">
        <p14:creationId xmlns:p14="http://schemas.microsoft.com/office/powerpoint/2010/main" val="741635866"/>
      </p:ext>
    </p:extLst>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4064" indent="-286179">
              <a:spcBef>
                <a:spcPct val="30000"/>
              </a:spcBef>
              <a:defRPr sz="1200">
                <a:solidFill>
                  <a:schemeClr val="tx1"/>
                </a:solidFill>
                <a:latin typeface="Arial" panose="020B0604020202020204" pitchFamily="34" charset="0"/>
              </a:defRPr>
            </a:lvl2pPr>
            <a:lvl3pPr marL="1146305" indent="-228943">
              <a:spcBef>
                <a:spcPct val="30000"/>
              </a:spcBef>
              <a:defRPr sz="1200">
                <a:solidFill>
                  <a:schemeClr val="tx1"/>
                </a:solidFill>
                <a:latin typeface="Arial" panose="020B0604020202020204" pitchFamily="34" charset="0"/>
              </a:defRPr>
            </a:lvl3pPr>
            <a:lvl4pPr marL="1604191" indent="-228943">
              <a:spcBef>
                <a:spcPct val="30000"/>
              </a:spcBef>
              <a:defRPr sz="1200">
                <a:solidFill>
                  <a:schemeClr val="tx1"/>
                </a:solidFill>
                <a:latin typeface="Arial" panose="020B0604020202020204" pitchFamily="34" charset="0"/>
              </a:defRPr>
            </a:lvl4pPr>
            <a:lvl5pPr marL="2062076" indent="-228943">
              <a:spcBef>
                <a:spcPct val="30000"/>
              </a:spcBef>
              <a:defRPr sz="1200">
                <a:solidFill>
                  <a:schemeClr val="tx1"/>
                </a:solidFill>
                <a:latin typeface="Arial" panose="020B0604020202020204" pitchFamily="34" charset="0"/>
              </a:defRPr>
            </a:lvl5pPr>
            <a:lvl6pPr marL="2519962" indent="-228943" eaLnBrk="0" fontAlgn="base" hangingPunct="0">
              <a:spcBef>
                <a:spcPct val="30000"/>
              </a:spcBef>
              <a:spcAft>
                <a:spcPct val="0"/>
              </a:spcAft>
              <a:defRPr sz="1200">
                <a:solidFill>
                  <a:schemeClr val="tx1"/>
                </a:solidFill>
                <a:latin typeface="Arial" panose="020B0604020202020204" pitchFamily="34" charset="0"/>
              </a:defRPr>
            </a:lvl6pPr>
            <a:lvl7pPr marL="2977848" indent="-228943" eaLnBrk="0" fontAlgn="base" hangingPunct="0">
              <a:spcBef>
                <a:spcPct val="30000"/>
              </a:spcBef>
              <a:spcAft>
                <a:spcPct val="0"/>
              </a:spcAft>
              <a:defRPr sz="1200">
                <a:solidFill>
                  <a:schemeClr val="tx1"/>
                </a:solidFill>
                <a:latin typeface="Arial" panose="020B0604020202020204" pitchFamily="34" charset="0"/>
              </a:defRPr>
            </a:lvl7pPr>
            <a:lvl8pPr marL="3435734" indent="-228943" eaLnBrk="0" fontAlgn="base" hangingPunct="0">
              <a:spcBef>
                <a:spcPct val="30000"/>
              </a:spcBef>
              <a:spcAft>
                <a:spcPct val="0"/>
              </a:spcAft>
              <a:defRPr sz="1200">
                <a:solidFill>
                  <a:schemeClr val="tx1"/>
                </a:solidFill>
                <a:latin typeface="Arial" panose="020B0604020202020204" pitchFamily="34" charset="0"/>
              </a:defRPr>
            </a:lvl8pPr>
            <a:lvl9pPr marL="3893620" indent="-228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93C9736-3BE1-42BE-BDCB-3A5DB505ED70}" type="slidenum">
              <a:rPr lang="fr-FR" altLang="fr-FR" smtClean="0"/>
              <a:pPr>
                <a:spcBef>
                  <a:spcPct val="0"/>
                </a:spcBef>
              </a:pPr>
              <a:t>1</a:t>
            </a:fld>
            <a:endParaRPr lang="fr-FR" altLang="fr-FR"/>
          </a:p>
        </p:txBody>
      </p:sp>
      <p:sp>
        <p:nvSpPr>
          <p:cNvPr id="8195" name="Rectangle 2"/>
          <p:cNvSpPr>
            <a:spLocks noGrp="1" noRot="1" noChangeAspect="1" noChangeArrowheads="1" noTextEdit="1"/>
          </p:cNvSpPr>
          <p:nvPr>
            <p:ph type="sldImg"/>
          </p:nvPr>
        </p:nvSpPr>
        <p:spPr>
          <a:xfrm>
            <a:off x="919163" y="746125"/>
            <a:ext cx="4970462" cy="3727450"/>
          </a:xfrm>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latin typeface="Arial" panose="020B0604020202020204" pitchFamily="34" charset="0"/>
            </a:endParaRPr>
          </a:p>
        </p:txBody>
      </p:sp>
    </p:spTree>
    <p:extLst>
      <p:ext uri="{BB962C8B-B14F-4D97-AF65-F5344CB8AC3E}">
        <p14:creationId xmlns:p14="http://schemas.microsoft.com/office/powerpoint/2010/main" val="593365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953158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4256424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30318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8916205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9957708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4255620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1448946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262140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157340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91788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65821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3556323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548065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2482050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val="713327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210085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62706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9163" y="746125"/>
            <a:ext cx="4970462"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674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BF3DA5C-2595-46B4-BCF5-4B7ECB13E3B1}" type="datetime1">
              <a:rPr lang="fr-FR" smtClean="0"/>
              <a:t>23/05/2017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7E136CE-C996-4796-8FDD-9DCDC39B2290}" type="slidenum">
              <a:rPr lang="fr-FR" smtClean="0"/>
              <a:pPr/>
              <a:t>‹N°›</a:t>
            </a:fld>
            <a:endParaRPr lang="fr-FR" dirty="0"/>
          </a:p>
        </p:txBody>
      </p:sp>
      <p:sp>
        <p:nvSpPr>
          <p:cNvPr id="7" name="Rectangle 4"/>
          <p:cNvSpPr>
            <a:spLocks noChangeArrowheads="1"/>
          </p:cNvSpPr>
          <p:nvPr userDrawn="1"/>
        </p:nvSpPr>
        <p:spPr bwMode="auto">
          <a:xfrm>
            <a:off x="0" y="6597650"/>
            <a:ext cx="9144000" cy="287338"/>
          </a:xfrm>
          <a:prstGeom prst="rect">
            <a:avLst/>
          </a:prstGeom>
          <a:solidFill>
            <a:schemeClr val="accent1"/>
          </a:solidFill>
          <a:ln w="9525">
            <a:noFill/>
            <a:miter lim="800000"/>
            <a:headEnd/>
            <a:tailEnd/>
          </a:ln>
        </p:spPr>
        <p:txBody>
          <a:bodyPr wrap="none" anchor="ctr"/>
          <a:lstStyle/>
          <a:p>
            <a:endParaRPr lang="fr-FR" dirty="0"/>
          </a:p>
        </p:txBody>
      </p:sp>
      <p:sp>
        <p:nvSpPr>
          <p:cNvPr id="9" name="Text Box 17"/>
          <p:cNvSpPr txBox="1">
            <a:spLocks noChangeArrowheads="1"/>
          </p:cNvSpPr>
          <p:nvPr userDrawn="1"/>
        </p:nvSpPr>
        <p:spPr bwMode="auto">
          <a:xfrm>
            <a:off x="2667000" y="6610350"/>
            <a:ext cx="5715000" cy="274638"/>
          </a:xfrm>
          <a:prstGeom prst="rect">
            <a:avLst/>
          </a:prstGeom>
          <a:noFill/>
          <a:ln w="9525">
            <a:noFill/>
            <a:miter lim="800000"/>
            <a:headEnd/>
            <a:tailEnd/>
          </a:ln>
        </p:spPr>
        <p:txBody>
          <a:bodyPr>
            <a:spAutoFit/>
          </a:bodyPr>
          <a:lstStyle/>
          <a:p>
            <a:pPr algn="r" eaLnBrk="0" hangingPunct="0">
              <a:spcBef>
                <a:spcPct val="50000"/>
              </a:spcBef>
            </a:pPr>
            <a:r>
              <a:rPr lang="fr-FR" sz="1200" dirty="0">
                <a:solidFill>
                  <a:schemeClr val="bg1"/>
                </a:solidFill>
                <a:latin typeface="Helvetica" pitchFamily="1" charset="0"/>
                <a:ea typeface="ＭＳ Ｐゴシック" pitchFamily="1" charset="-128"/>
              </a:rPr>
              <a:t>SOIGNE AUSSI L’INJUSTICE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6E48E2-A756-4216-AFC5-67554743C316}" type="datetime1">
              <a:rPr lang="fr-FR" smtClean="0"/>
              <a:t>23/05/2017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A8715C8E-8F5D-4A48-AF80-2AE184928FA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2BAF18C-B0EE-45D1-A752-EF3485292A01}" type="datetime1">
              <a:rPr lang="fr-FR" smtClean="0"/>
              <a:t>23/05/2017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DEDA635-1025-424F-92CA-2F14700EA86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894F859-8A24-4D82-867C-615717EEE36E}" type="datetime1">
              <a:rPr lang="fr-FR" smtClean="0"/>
              <a:t>23/05/2017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776A0547-6DA8-464E-A65F-C2E928CF4A69}"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D4FDFD9-AB25-418B-B9D2-65F8A5A02538}" type="datetime1">
              <a:rPr lang="fr-FR" smtClean="0"/>
              <a:t>23/05/2017</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2BB297F-E5B3-46FF-849E-F8DA53DA70F8}"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46BAE59-D1B8-422F-92CA-261D89808CAF}" type="datetime1">
              <a:rPr lang="fr-FR" smtClean="0"/>
              <a:t>23/05/2017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FBED6B1-6044-42A6-96D9-31002D711124}"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3B7E4E7-119B-49F7-8FF8-672F3B90564C}" type="datetime1">
              <a:rPr lang="fr-FR" smtClean="0"/>
              <a:t>23/05/2017</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5C90CD15-DDE0-495D-8B7A-86317905F641}"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406C0FF3-3F1F-4149-AD49-85AFFA68B1D8}" type="datetime1">
              <a:rPr lang="fr-FR" smtClean="0"/>
              <a:t>23/05/2017</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31CC89D0-24AA-428B-A396-1A6BE668A641}"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97EBB6-B305-460A-92C3-856AF3A03706}" type="datetime1">
              <a:rPr lang="fr-FR" smtClean="0"/>
              <a:t>23/05/2017</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B0DF4E5-A556-49B9-AC62-AD09059158FA}"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2B96145-F0EC-429F-AF36-EC5B30249026}" type="datetime1">
              <a:rPr lang="fr-FR" smtClean="0"/>
              <a:t>23/05/2017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3575873-7526-4235-BEEF-B0F3F8B5D532}"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3FE931A-6C3F-4691-AF54-8B48A2CF96BA}" type="datetime1">
              <a:rPr lang="fr-FR" smtClean="0"/>
              <a:t>23/05/2017</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52ED620B-7FEC-4D23-A814-5FF7401D6F44}"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1B35D-AC60-4F65-BC71-55B6796D3B84}" type="datetime1">
              <a:rPr lang="fr-FR" smtClean="0"/>
              <a:t>23/05/2017</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2ECFA-7CD6-4DD8-A3C8-19619E322AE4}" type="slidenum">
              <a:rPr lang="fr-FR" smtClean="0"/>
              <a:pPr/>
              <a:t>‹N°›</a:t>
            </a:fld>
            <a:endParaRPr lang="fr-FR" dirty="0"/>
          </a:p>
        </p:txBody>
      </p:sp>
      <p:sp>
        <p:nvSpPr>
          <p:cNvPr id="7" name="Line 19"/>
          <p:cNvSpPr>
            <a:spLocks noChangeShapeType="1"/>
          </p:cNvSpPr>
          <p:nvPr userDrawn="1"/>
        </p:nvSpPr>
        <p:spPr bwMode="auto">
          <a:xfrm>
            <a:off x="8748713" y="1952625"/>
            <a:ext cx="287337" cy="0"/>
          </a:xfrm>
          <a:prstGeom prst="line">
            <a:avLst/>
          </a:prstGeom>
          <a:noFill/>
          <a:ln w="12700">
            <a:solidFill>
              <a:schemeClr val="accent1"/>
            </a:solidFill>
            <a:round/>
            <a:headEnd/>
            <a:tailEnd/>
          </a:ln>
        </p:spPr>
        <p:txBody>
          <a:bodyPr wrap="none" anchor="ctr"/>
          <a:lstStyle/>
          <a:p>
            <a:endParaRPr lang="fr-FR" dirty="0"/>
          </a:p>
        </p:txBody>
      </p:sp>
      <p:sp>
        <p:nvSpPr>
          <p:cNvPr id="8" name="Rectangle 25"/>
          <p:cNvSpPr>
            <a:spLocks noChangeArrowheads="1"/>
          </p:cNvSpPr>
          <p:nvPr userDrawn="1"/>
        </p:nvSpPr>
        <p:spPr bwMode="auto">
          <a:xfrm>
            <a:off x="1588" y="6570663"/>
            <a:ext cx="9142412" cy="287337"/>
          </a:xfrm>
          <a:prstGeom prst="rect">
            <a:avLst/>
          </a:prstGeom>
          <a:solidFill>
            <a:schemeClr val="accent1"/>
          </a:solidFill>
          <a:ln w="9525">
            <a:noFill/>
            <a:miter lim="800000"/>
            <a:headEnd/>
            <a:tailEnd/>
          </a:ln>
        </p:spPr>
        <p:txBody>
          <a:bodyPr wrap="none" anchor="ctr"/>
          <a:lstStyle/>
          <a:p>
            <a:endParaRPr lang="fr-FR" dirty="0"/>
          </a:p>
        </p:txBody>
      </p:sp>
      <p:pic>
        <p:nvPicPr>
          <p:cNvPr id="9" name="Picture 30" descr="frise_PPT_02"/>
          <p:cNvPicPr>
            <a:picLocks noChangeAspect="1" noChangeArrowheads="1"/>
          </p:cNvPicPr>
          <p:nvPr userDrawn="1"/>
        </p:nvPicPr>
        <p:blipFill>
          <a:blip r:embed="rId13" cstate="print"/>
          <a:srcRect/>
          <a:stretch>
            <a:fillRect/>
          </a:stretch>
        </p:blipFill>
        <p:spPr bwMode="auto">
          <a:xfrm>
            <a:off x="-4763" y="622300"/>
            <a:ext cx="9113838" cy="538163"/>
          </a:xfrm>
          <a:prstGeom prst="rect">
            <a:avLst/>
          </a:prstGeom>
          <a:noFill/>
        </p:spPr>
      </p:pic>
      <p:pic>
        <p:nvPicPr>
          <p:cNvPr id="10" name="Picture 31" descr="logo MDM FR CMJN_bd"/>
          <p:cNvPicPr>
            <a:picLocks noChangeAspect="1" noChangeArrowheads="1"/>
          </p:cNvPicPr>
          <p:nvPr userDrawn="1"/>
        </p:nvPicPr>
        <p:blipFill>
          <a:blip r:embed="rId14" cstate="print"/>
          <a:srcRect/>
          <a:stretch>
            <a:fillRect/>
          </a:stretch>
        </p:blipFill>
        <p:spPr bwMode="auto">
          <a:xfrm>
            <a:off x="755650" y="333375"/>
            <a:ext cx="1076325" cy="1063625"/>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algn="ctr" eaLnBrk="1" hangingPunct="1"/>
            <a:r>
              <a:rPr lang="fr-FR" altLang="fr-FR" sz="3200" b="1" dirty="0">
                <a:solidFill>
                  <a:schemeClr val="accent1"/>
                </a:solidFill>
                <a:latin typeface="Arial" panose="020B0604020202020204" pitchFamily="34" charset="0"/>
              </a:rPr>
              <a:t>HORIZON 2025 </a:t>
            </a:r>
            <a:br>
              <a:rPr lang="fr-FR" altLang="fr-FR" sz="2000" dirty="0">
                <a:solidFill>
                  <a:schemeClr val="accent1"/>
                </a:solidFill>
                <a:latin typeface="Arial" panose="020B0604020202020204" pitchFamily="34" charset="0"/>
              </a:rPr>
            </a:br>
            <a:br>
              <a:rPr lang="fr-FR" altLang="fr-FR" sz="2000" dirty="0">
                <a:solidFill>
                  <a:schemeClr val="accent1"/>
                </a:solidFill>
                <a:latin typeface="Arial" panose="020B0604020202020204" pitchFamily="34" charset="0"/>
              </a:rPr>
            </a:br>
            <a:r>
              <a:rPr lang="fr-FR" altLang="fr-FR" sz="2000" dirty="0">
                <a:solidFill>
                  <a:schemeClr val="accent1"/>
                </a:solidFill>
                <a:latin typeface="Arial" panose="020B0604020202020204" pitchFamily="34" charset="0"/>
              </a:rPr>
              <a:t>Présentation du projet d’évolution de </a:t>
            </a:r>
            <a:r>
              <a:rPr lang="fr-FR" altLang="fr-FR" sz="2000" dirty="0" err="1">
                <a:solidFill>
                  <a:schemeClr val="accent1"/>
                </a:solidFill>
                <a:latin typeface="Arial" panose="020B0604020202020204" pitchFamily="34" charset="0"/>
              </a:rPr>
              <a:t>MdM</a:t>
            </a:r>
            <a:r>
              <a:rPr lang="fr-FR" altLang="fr-FR" sz="2000" dirty="0">
                <a:solidFill>
                  <a:schemeClr val="accent1"/>
                </a:solidFill>
                <a:latin typeface="Arial" panose="020B0604020202020204" pitchFamily="34" charset="0"/>
              </a:rPr>
              <a:t> à l’horizon 2025 </a:t>
            </a:r>
            <a:endParaRPr lang="fr-FR" altLang="fr-FR" sz="1400" b="0" dirty="0">
              <a:solidFill>
                <a:schemeClr val="accent1"/>
              </a:solidFill>
              <a:latin typeface="Arial" panose="020B0604020202020204" pitchFamily="34" charset="0"/>
            </a:endParaRPr>
          </a:p>
        </p:txBody>
      </p:sp>
      <p:sp>
        <p:nvSpPr>
          <p:cNvPr id="7171" name="Rectangle 3"/>
          <p:cNvSpPr>
            <a:spLocks noGrp="1" noChangeArrowheads="1"/>
          </p:cNvSpPr>
          <p:nvPr>
            <p:ph type="subTitle" idx="1"/>
          </p:nvPr>
        </p:nvSpPr>
        <p:spPr/>
        <p:txBody>
          <a:bodyPr/>
          <a:lstStyle/>
          <a:p>
            <a:pPr algn="ctr" eaLnBrk="1" hangingPunct="1">
              <a:buFont typeface="Arial" panose="020B0604020202020204" pitchFamily="34" charset="0"/>
              <a:buNone/>
            </a:pPr>
            <a:r>
              <a:rPr lang="en-GB" altLang="fr-FR" sz="1600" dirty="0">
                <a:solidFill>
                  <a:schemeClr val="accent1"/>
                </a:solidFill>
                <a:latin typeface="Helvetica" panose="020B0604020202020204" pitchFamily="34" charset="0"/>
              </a:rPr>
              <a:t>Présentation DG</a:t>
            </a:r>
          </a:p>
          <a:p>
            <a:pPr algn="ctr" eaLnBrk="1" hangingPunct="1">
              <a:buFont typeface="Arial" panose="020B0604020202020204" pitchFamily="34" charset="0"/>
              <a:buNone/>
            </a:pPr>
            <a:r>
              <a:rPr lang="en-GB" altLang="fr-FR" sz="1600" dirty="0">
                <a:solidFill>
                  <a:schemeClr val="accent1"/>
                </a:solidFill>
                <a:latin typeface="Helvetica" panose="020B0604020202020204" pitchFamily="34" charset="0"/>
              </a:rPr>
              <a:t>Ensemble des salaries Siège</a:t>
            </a:r>
          </a:p>
          <a:p>
            <a:pPr algn="ctr" eaLnBrk="1" hangingPunct="1">
              <a:buFont typeface="Arial" panose="020B0604020202020204" pitchFamily="34" charset="0"/>
              <a:buNone/>
            </a:pPr>
            <a:r>
              <a:rPr lang="en-GB" altLang="fr-FR" sz="1600" dirty="0">
                <a:solidFill>
                  <a:schemeClr val="accent1"/>
                </a:solidFill>
                <a:latin typeface="Helvetica" panose="020B0604020202020204" pitchFamily="34" charset="0"/>
              </a:rPr>
              <a:t>23 et 24 mai 2017</a:t>
            </a:r>
          </a:p>
        </p:txBody>
      </p:sp>
    </p:spTree>
    <p:extLst>
      <p:ext uri="{BB962C8B-B14F-4D97-AF65-F5344CB8AC3E}">
        <p14:creationId xmlns:p14="http://schemas.microsoft.com/office/powerpoint/2010/main" val="3965093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950149" y="383580"/>
            <a:ext cx="6654300" cy="707886"/>
          </a:xfrm>
          <a:prstGeom prst="rect">
            <a:avLst/>
          </a:prstGeom>
        </p:spPr>
        <p:txBody>
          <a:bodyPr wrap="square">
            <a:spAutoFit/>
          </a:bodyPr>
          <a:lstStyle/>
          <a:p>
            <a:r>
              <a:rPr lang="fr-FR" sz="2000" b="1" dirty="0">
                <a:solidFill>
                  <a:srgbClr val="0070C0"/>
                </a:solidFill>
                <a:latin typeface="+mj-lt"/>
              </a:rPr>
              <a:t>Les priorités 2017 ont été définies et seront portées par le management de l’association</a:t>
            </a:r>
          </a:p>
        </p:txBody>
      </p:sp>
      <p:pic>
        <p:nvPicPr>
          <p:cNvPr id="3" name="Image 2"/>
          <p:cNvPicPr>
            <a:picLocks noChangeAspect="1"/>
          </p:cNvPicPr>
          <p:nvPr/>
        </p:nvPicPr>
        <p:blipFill>
          <a:blip r:embed="rId3"/>
          <a:stretch>
            <a:fillRect/>
          </a:stretch>
        </p:blipFill>
        <p:spPr>
          <a:xfrm>
            <a:off x="147800" y="2767511"/>
            <a:ext cx="1844110" cy="1732852"/>
          </a:xfrm>
          <a:prstGeom prst="rect">
            <a:avLst/>
          </a:prstGeom>
        </p:spPr>
      </p:pic>
      <p:sp>
        <p:nvSpPr>
          <p:cNvPr id="36" name="Rectangle 35"/>
          <p:cNvSpPr/>
          <p:nvPr/>
        </p:nvSpPr>
        <p:spPr>
          <a:xfrm>
            <a:off x="2469669" y="3307593"/>
            <a:ext cx="333229" cy="2596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p>
        </p:txBody>
      </p:sp>
      <p:pic>
        <p:nvPicPr>
          <p:cNvPr id="23" name="Image 22"/>
          <p:cNvPicPr>
            <a:picLocks noChangeAspect="1"/>
          </p:cNvPicPr>
          <p:nvPr/>
        </p:nvPicPr>
        <p:blipFill>
          <a:blip r:embed="rId4"/>
          <a:stretch>
            <a:fillRect/>
          </a:stretch>
        </p:blipFill>
        <p:spPr>
          <a:xfrm>
            <a:off x="356024" y="1408706"/>
            <a:ext cx="1545454" cy="647555"/>
          </a:xfrm>
          <a:prstGeom prst="rect">
            <a:avLst/>
          </a:prstGeom>
        </p:spPr>
      </p:pic>
      <p:sp>
        <p:nvSpPr>
          <p:cNvPr id="24" name="Ellipse 23"/>
          <p:cNvSpPr/>
          <p:nvPr/>
        </p:nvSpPr>
        <p:spPr>
          <a:xfrm>
            <a:off x="841960" y="1584692"/>
            <a:ext cx="528249" cy="4441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3261611" y="1345338"/>
            <a:ext cx="3712876" cy="307777"/>
          </a:xfrm>
          <a:prstGeom prst="rect">
            <a:avLst/>
          </a:prstGeom>
          <a:noFill/>
        </p:spPr>
        <p:txBody>
          <a:bodyPr wrap="none" rtlCol="0">
            <a:spAutoFit/>
          </a:bodyPr>
          <a:lstStyle/>
          <a:p>
            <a:pPr marL="285750" indent="-285750">
              <a:buFont typeface="Arial" panose="020B0604020202020204" pitchFamily="34" charset="0"/>
              <a:buChar char="•"/>
            </a:pPr>
            <a:r>
              <a:rPr lang="fr-FR" sz="1400" b="1" dirty="0"/>
              <a:t>Dynamique opérationnelle des projets</a:t>
            </a:r>
          </a:p>
        </p:txBody>
      </p:sp>
      <p:sp>
        <p:nvSpPr>
          <p:cNvPr id="19" name="Rectangle 18"/>
          <p:cNvSpPr/>
          <p:nvPr/>
        </p:nvSpPr>
        <p:spPr>
          <a:xfrm>
            <a:off x="2476525" y="5074451"/>
            <a:ext cx="333229" cy="259601"/>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p>
        </p:txBody>
      </p:sp>
      <p:sp>
        <p:nvSpPr>
          <p:cNvPr id="20" name="Rectangle 19"/>
          <p:cNvSpPr/>
          <p:nvPr/>
        </p:nvSpPr>
        <p:spPr>
          <a:xfrm>
            <a:off x="2472445" y="2775106"/>
            <a:ext cx="333229" cy="259601"/>
          </a:xfrm>
          <a:prstGeom prst="rect">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solidFill>
                <a:schemeClr val="tx1"/>
              </a:solidFill>
            </a:endParaRPr>
          </a:p>
        </p:txBody>
      </p:sp>
      <p:sp>
        <p:nvSpPr>
          <p:cNvPr id="22" name="Rectangle 21"/>
          <p:cNvSpPr/>
          <p:nvPr/>
        </p:nvSpPr>
        <p:spPr>
          <a:xfrm>
            <a:off x="2483768" y="3927234"/>
            <a:ext cx="333229" cy="25960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p>
        </p:txBody>
      </p:sp>
      <p:sp>
        <p:nvSpPr>
          <p:cNvPr id="13" name="Rectangle 12"/>
          <p:cNvSpPr/>
          <p:nvPr/>
        </p:nvSpPr>
        <p:spPr>
          <a:xfrm>
            <a:off x="2476524" y="1408706"/>
            <a:ext cx="333229" cy="259601"/>
          </a:xfrm>
          <a:prstGeom prst="rect">
            <a:avLst/>
          </a:prstGeom>
          <a:solidFill>
            <a:srgbClr val="00B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endParaRPr lang="fr-FR" sz="900" b="1" kern="0" dirty="0">
              <a:solidFill>
                <a:prstClr val="white"/>
              </a:solidFill>
              <a:latin typeface="Calibri" panose="020F0502020204030204"/>
            </a:endParaRPr>
          </a:p>
        </p:txBody>
      </p:sp>
      <p:sp>
        <p:nvSpPr>
          <p:cNvPr id="16" name="Rectangle 15"/>
          <p:cNvSpPr/>
          <p:nvPr/>
        </p:nvSpPr>
        <p:spPr>
          <a:xfrm>
            <a:off x="2443302" y="1940456"/>
            <a:ext cx="333229" cy="25960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fr-FR" sz="1400" dirty="0"/>
          </a:p>
        </p:txBody>
      </p:sp>
      <p:sp>
        <p:nvSpPr>
          <p:cNvPr id="17" name="Rectangle 16"/>
          <p:cNvSpPr/>
          <p:nvPr/>
        </p:nvSpPr>
        <p:spPr>
          <a:xfrm>
            <a:off x="2609916" y="2064512"/>
            <a:ext cx="333229" cy="259601"/>
          </a:xfrm>
          <a:prstGeom prst="rect">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fr-FR" sz="1400" dirty="0">
              <a:solidFill>
                <a:schemeClr val="tx1"/>
              </a:solidFill>
            </a:endParaRPr>
          </a:p>
        </p:txBody>
      </p:sp>
      <p:sp>
        <p:nvSpPr>
          <p:cNvPr id="18" name="Rectangle 17"/>
          <p:cNvSpPr/>
          <p:nvPr/>
        </p:nvSpPr>
        <p:spPr>
          <a:xfrm>
            <a:off x="2796384" y="2191968"/>
            <a:ext cx="333229" cy="259601"/>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fr-FR" sz="1400" dirty="0"/>
          </a:p>
        </p:txBody>
      </p:sp>
      <p:sp>
        <p:nvSpPr>
          <p:cNvPr id="7" name="Rectangle 6"/>
          <p:cNvSpPr/>
          <p:nvPr/>
        </p:nvSpPr>
        <p:spPr>
          <a:xfrm>
            <a:off x="3261611" y="1943132"/>
            <a:ext cx="5006031" cy="307777"/>
          </a:xfrm>
          <a:prstGeom prst="rect">
            <a:avLst/>
          </a:prstGeom>
        </p:spPr>
        <p:txBody>
          <a:bodyPr wrap="square">
            <a:spAutoFit/>
          </a:bodyPr>
          <a:lstStyle/>
          <a:p>
            <a:pPr marL="285750" indent="-285750">
              <a:buFont typeface="Arial" panose="020B0604020202020204" pitchFamily="34" charset="0"/>
              <a:buChar char="•"/>
            </a:pPr>
            <a:r>
              <a:rPr lang="fr-FR" sz="1400" b="1" dirty="0"/>
              <a:t>Lancement de la Direction Santé et Plaidoyer</a:t>
            </a:r>
          </a:p>
        </p:txBody>
      </p:sp>
      <p:sp>
        <p:nvSpPr>
          <p:cNvPr id="8" name="Rectangle 7"/>
          <p:cNvSpPr/>
          <p:nvPr/>
        </p:nvSpPr>
        <p:spPr>
          <a:xfrm>
            <a:off x="3261611" y="5129271"/>
            <a:ext cx="5598368" cy="523220"/>
          </a:xfrm>
          <a:prstGeom prst="rect">
            <a:avLst/>
          </a:prstGeom>
        </p:spPr>
        <p:txBody>
          <a:bodyPr wrap="square">
            <a:spAutoFit/>
          </a:bodyPr>
          <a:lstStyle/>
          <a:p>
            <a:pPr marL="285750" indent="-285750">
              <a:buFont typeface="Arial" panose="020B0604020202020204" pitchFamily="34" charset="0"/>
              <a:buChar char="•"/>
            </a:pPr>
            <a:r>
              <a:rPr lang="fr-FR" sz="1400" b="1" dirty="0"/>
              <a:t>Lancement du Schéma Directeur des Systèmes d’Informations</a:t>
            </a:r>
          </a:p>
        </p:txBody>
      </p:sp>
      <p:sp>
        <p:nvSpPr>
          <p:cNvPr id="9" name="Rectangle 8"/>
          <p:cNvSpPr/>
          <p:nvPr/>
        </p:nvSpPr>
        <p:spPr>
          <a:xfrm>
            <a:off x="3261611" y="2685565"/>
            <a:ext cx="4572000" cy="523220"/>
          </a:xfrm>
          <a:prstGeom prst="rect">
            <a:avLst/>
          </a:prstGeom>
        </p:spPr>
        <p:txBody>
          <a:bodyPr>
            <a:spAutoFit/>
          </a:bodyPr>
          <a:lstStyle/>
          <a:p>
            <a:pPr marL="285750" indent="-285750">
              <a:buFont typeface="Arial" panose="020B0604020202020204" pitchFamily="34" charset="0"/>
              <a:buChar char="•"/>
            </a:pPr>
            <a:r>
              <a:rPr lang="fr-FR" sz="1400" b="1" dirty="0"/>
              <a:t>Poursuite de la feuille de route du Réseau International</a:t>
            </a:r>
          </a:p>
        </p:txBody>
      </p:sp>
      <p:sp>
        <p:nvSpPr>
          <p:cNvPr id="10" name="Rectangle 9"/>
          <p:cNvSpPr/>
          <p:nvPr/>
        </p:nvSpPr>
        <p:spPr>
          <a:xfrm>
            <a:off x="3261611" y="3223300"/>
            <a:ext cx="5342837" cy="523220"/>
          </a:xfrm>
          <a:prstGeom prst="rect">
            <a:avLst/>
          </a:prstGeom>
        </p:spPr>
        <p:txBody>
          <a:bodyPr wrap="square">
            <a:spAutoFit/>
          </a:bodyPr>
          <a:lstStyle/>
          <a:p>
            <a:pPr marL="285750" indent="-285750">
              <a:buFont typeface="Arial" panose="020B0604020202020204" pitchFamily="34" charset="0"/>
              <a:buChar char="•"/>
            </a:pPr>
            <a:r>
              <a:rPr lang="fr-FR" sz="1400" b="1" dirty="0"/>
              <a:t>Poursuite du projet de Dynamique de la vie associative</a:t>
            </a:r>
          </a:p>
          <a:p>
            <a:pPr marL="285750" indent="-285750">
              <a:buFont typeface="Arial" panose="020B0604020202020204" pitchFamily="34" charset="0"/>
              <a:buChar char="•"/>
            </a:pPr>
            <a:r>
              <a:rPr lang="fr-FR" sz="1400" b="1" dirty="0"/>
              <a:t>Déconcentration et Régionalisation</a:t>
            </a:r>
          </a:p>
        </p:txBody>
      </p:sp>
      <p:sp>
        <p:nvSpPr>
          <p:cNvPr id="11" name="Rectangle 10"/>
          <p:cNvSpPr/>
          <p:nvPr/>
        </p:nvSpPr>
        <p:spPr>
          <a:xfrm>
            <a:off x="3261611" y="3808167"/>
            <a:ext cx="5400745" cy="1292662"/>
          </a:xfrm>
          <a:prstGeom prst="rect">
            <a:avLst/>
          </a:prstGeom>
        </p:spPr>
        <p:txBody>
          <a:bodyPr wrap="square">
            <a:spAutoFit/>
          </a:bodyPr>
          <a:lstStyle/>
          <a:p>
            <a:pPr marL="285750" indent="-285750">
              <a:buFont typeface="Arial" panose="020B0604020202020204" pitchFamily="34" charset="0"/>
              <a:buChar char="•"/>
            </a:pPr>
            <a:r>
              <a:rPr lang="fr-FR" sz="1400" b="1" dirty="0"/>
              <a:t>Création de l’Entité Stratégie de Financements</a:t>
            </a:r>
          </a:p>
          <a:p>
            <a:pPr marL="285750" indent="-285750">
              <a:buFont typeface="Arial" panose="020B0604020202020204" pitchFamily="34" charset="0"/>
              <a:buChar char="•"/>
            </a:pPr>
            <a:r>
              <a:rPr lang="fr-FR" sz="1200" i="1" dirty="0"/>
              <a:t>Finalisation des travaux  du Groupe Indépendance Financière</a:t>
            </a:r>
          </a:p>
          <a:p>
            <a:pPr marL="285750" indent="-285750">
              <a:buFont typeface="Arial" panose="020B0604020202020204" pitchFamily="34" charset="0"/>
              <a:buChar char="•"/>
            </a:pPr>
            <a:r>
              <a:rPr lang="fr-FR" sz="1200" i="1" dirty="0"/>
              <a:t>Plan d’investissement Collecte </a:t>
            </a:r>
          </a:p>
          <a:p>
            <a:pPr marL="285750" indent="-285750">
              <a:buFont typeface="Arial" panose="020B0604020202020204" pitchFamily="34" charset="0"/>
              <a:buChar char="•"/>
            </a:pPr>
            <a:r>
              <a:rPr lang="fr-FR" sz="1400" b="1" dirty="0"/>
              <a:t>Renforcement de l’efficacité de l’organisation </a:t>
            </a:r>
          </a:p>
          <a:p>
            <a:pPr marL="285750" indent="-285750">
              <a:buFont typeface="Arial" panose="020B0604020202020204" pitchFamily="34" charset="0"/>
              <a:buChar char="•"/>
            </a:pPr>
            <a:r>
              <a:rPr lang="fr-FR" sz="1200" i="1" dirty="0"/>
              <a:t>Création d’une entité Achat/Logistique….</a:t>
            </a:r>
          </a:p>
          <a:p>
            <a:pPr marL="285750" indent="-285750">
              <a:buFont typeface="Arial" panose="020B0604020202020204" pitchFamily="34" charset="0"/>
              <a:buChar char="•"/>
            </a:pPr>
            <a:endParaRPr lang="fr-FR" sz="1200" i="1" dirty="0"/>
          </a:p>
        </p:txBody>
      </p:sp>
      <p:sp>
        <p:nvSpPr>
          <p:cNvPr id="26" name="Rectangle 25"/>
          <p:cNvSpPr/>
          <p:nvPr/>
        </p:nvSpPr>
        <p:spPr>
          <a:xfrm>
            <a:off x="2603273" y="5153360"/>
            <a:ext cx="333229" cy="25960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p>
        </p:txBody>
      </p:sp>
      <p:sp>
        <p:nvSpPr>
          <p:cNvPr id="27" name="Rectangle 26"/>
          <p:cNvSpPr/>
          <p:nvPr/>
        </p:nvSpPr>
        <p:spPr>
          <a:xfrm>
            <a:off x="2796384" y="5232269"/>
            <a:ext cx="333229" cy="25960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fr-FR" sz="1400" dirty="0"/>
          </a:p>
        </p:txBody>
      </p:sp>
      <p:sp>
        <p:nvSpPr>
          <p:cNvPr id="25" name="Rectangle 24"/>
          <p:cNvSpPr/>
          <p:nvPr/>
        </p:nvSpPr>
        <p:spPr>
          <a:xfrm>
            <a:off x="2928382" y="2318368"/>
            <a:ext cx="333229" cy="259601"/>
          </a:xfrm>
          <a:prstGeom prst="rect">
            <a:avLst/>
          </a:prstGeom>
          <a:solidFill>
            <a:srgbClr val="00B050"/>
          </a:solidFill>
          <a:ln w="12700" cap="flat" cmpd="sng" algn="ctr">
            <a:solidFill>
              <a:srgbClr val="5B9BD5">
                <a:shade val="50000"/>
              </a:srgbClr>
            </a:solidFill>
            <a:prstDash val="solid"/>
            <a:miter lim="800000"/>
          </a:ln>
          <a:effectLst/>
        </p:spPr>
        <p:txBody>
          <a:bodyPr rtlCol="0" anchor="ctr"/>
          <a:lstStyle/>
          <a:p>
            <a:pPr algn="ctr" fontAlgn="auto">
              <a:spcBef>
                <a:spcPts val="0"/>
              </a:spcBef>
              <a:spcAft>
                <a:spcPts val="0"/>
              </a:spcAft>
            </a:pPr>
            <a:endParaRPr lang="fr-FR" sz="900" b="1" kern="0" dirty="0">
              <a:solidFill>
                <a:prstClr val="white"/>
              </a:solidFill>
              <a:latin typeface="Calibri" panose="020F0502020204030204"/>
            </a:endParaRPr>
          </a:p>
        </p:txBody>
      </p:sp>
      <p:sp>
        <p:nvSpPr>
          <p:cNvPr id="12" name="Rectangle 11"/>
          <p:cNvSpPr/>
          <p:nvPr/>
        </p:nvSpPr>
        <p:spPr>
          <a:xfrm>
            <a:off x="3478626" y="5877272"/>
            <a:ext cx="4261726" cy="523220"/>
          </a:xfrm>
          <a:prstGeom prst="rect">
            <a:avLst/>
          </a:prstGeom>
        </p:spPr>
        <p:txBody>
          <a:bodyPr wrap="square">
            <a:spAutoFit/>
          </a:bodyPr>
          <a:lstStyle/>
          <a:p>
            <a:r>
              <a:rPr lang="fr-FR" sz="1400" b="1" dirty="0"/>
              <a:t>Une équipe d’accompagnement de l’ensemble de ce projet en cours de constitution</a:t>
            </a:r>
          </a:p>
        </p:txBody>
      </p:sp>
      <p:sp>
        <p:nvSpPr>
          <p:cNvPr id="14" name="Flèche droite 13"/>
          <p:cNvSpPr/>
          <p:nvPr/>
        </p:nvSpPr>
        <p:spPr>
          <a:xfrm>
            <a:off x="2724793" y="5944695"/>
            <a:ext cx="530867" cy="4163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16389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395536" y="1323967"/>
            <a:ext cx="7992888" cy="4862870"/>
          </a:xfrm>
          <a:prstGeom prst="rect">
            <a:avLst/>
          </a:prstGeom>
        </p:spPr>
        <p:txBody>
          <a:bodyPr wrap="square">
            <a:spAutoFit/>
          </a:bodyPr>
          <a:lstStyle/>
          <a:p>
            <a:r>
              <a:rPr lang="fr-FR" b="1" dirty="0">
                <a:solidFill>
                  <a:srgbClr val="0070C0"/>
                </a:solidFill>
              </a:rPr>
              <a:t>De quoi parle-t-on ?</a:t>
            </a:r>
          </a:p>
          <a:p>
            <a:r>
              <a:rPr lang="fr-FR" sz="1400" dirty="0"/>
              <a:t>De notre capacité à faire évoluer, transférer, voire fermer nos projets pour en développer d’autres, en France comme à l’international. </a:t>
            </a:r>
          </a:p>
          <a:p>
            <a:endParaRPr lang="fr-FR" b="1" dirty="0">
              <a:solidFill>
                <a:srgbClr val="0070C0"/>
              </a:solidFill>
            </a:endParaRPr>
          </a:p>
          <a:p>
            <a:r>
              <a:rPr lang="fr-FR" b="1" dirty="0">
                <a:solidFill>
                  <a:srgbClr val="0070C0"/>
                </a:solidFill>
              </a:rPr>
              <a:t>Pourquoi ?  </a:t>
            </a:r>
            <a:endParaRPr lang="fr-FR" sz="2000" dirty="0"/>
          </a:p>
          <a:p>
            <a:pPr marL="285750" indent="-285750">
              <a:buFont typeface="Wingdings" panose="05000000000000000000" pitchFamily="2" charset="2"/>
              <a:buChar char="Ø"/>
            </a:pPr>
            <a:r>
              <a:rPr lang="fr-FR" sz="1400" dirty="0"/>
              <a:t>Pour renforcer l’adéquation et la pertinence des projets avec le plan stratégique, l’évolution du contexte médico-social &amp; légal et l’équilibre entre l’action et le plaidoyer</a:t>
            </a:r>
          </a:p>
          <a:p>
            <a:pPr marL="285750" indent="-285750">
              <a:buFont typeface="Wingdings" panose="05000000000000000000" pitchFamily="2" charset="2"/>
              <a:buChar char="Ø"/>
            </a:pPr>
            <a:r>
              <a:rPr lang="fr-FR" sz="1400" dirty="0"/>
              <a:t>Pour retrouver de la marge de manœuvre en termes de ressources, renforcer notre indépendance politique et financer notre développement </a:t>
            </a:r>
          </a:p>
          <a:p>
            <a:pPr marL="285750" indent="-285750">
              <a:buFont typeface="Wingdings" panose="05000000000000000000" pitchFamily="2" charset="2"/>
              <a:buChar char="Ø"/>
            </a:pPr>
            <a:r>
              <a:rPr lang="fr-FR" sz="1400" dirty="0"/>
              <a:t>Contribuer à la croissance du réseau international </a:t>
            </a:r>
          </a:p>
          <a:p>
            <a:pPr marL="285750" indent="-285750">
              <a:buFont typeface="Wingdings" panose="05000000000000000000" pitchFamily="2" charset="2"/>
              <a:buChar char="Ø"/>
            </a:pPr>
            <a:endParaRPr lang="fr-FR" sz="1400" dirty="0"/>
          </a:p>
          <a:p>
            <a:r>
              <a:rPr lang="fr-FR" b="1" dirty="0">
                <a:solidFill>
                  <a:srgbClr val="0070C0"/>
                </a:solidFill>
              </a:rPr>
              <a:t>Qui est concerné ? </a:t>
            </a:r>
          </a:p>
          <a:p>
            <a:pPr marL="457200" indent="-457200">
              <a:buFont typeface="Wingdings" panose="05000000000000000000" pitchFamily="2" charset="2"/>
              <a:buChar char="Ø"/>
            </a:pPr>
            <a:r>
              <a:rPr lang="fr-FR" sz="1400" dirty="0"/>
              <a:t>L’ensemble des acteurs des opérations, en France et à l’international </a:t>
            </a:r>
          </a:p>
          <a:p>
            <a:pPr marL="457200" indent="-457200">
              <a:buFont typeface="Wingdings" panose="05000000000000000000" pitchFamily="2" charset="2"/>
              <a:buChar char="Ø"/>
            </a:pPr>
            <a:endParaRPr lang="fr-FR" b="1" dirty="0"/>
          </a:p>
          <a:p>
            <a:r>
              <a:rPr lang="fr-FR" b="1" dirty="0">
                <a:solidFill>
                  <a:srgbClr val="0070C0"/>
                </a:solidFill>
              </a:rPr>
              <a:t>Quelles sont les grandes étapes ? </a:t>
            </a:r>
          </a:p>
          <a:p>
            <a:pPr marL="457200" indent="-457200">
              <a:buFont typeface="Wingdings" panose="05000000000000000000" pitchFamily="2" charset="2"/>
              <a:buChar char="Ø"/>
            </a:pPr>
            <a:r>
              <a:rPr lang="fr-FR" sz="1400" dirty="0"/>
              <a:t>En France, validation de la feuille de route du Groupe France en novembre 2017 puis déclinaison opérationnelle début 2018</a:t>
            </a:r>
          </a:p>
          <a:p>
            <a:pPr marL="457200" indent="-457200">
              <a:buFont typeface="Wingdings" panose="05000000000000000000" pitchFamily="2" charset="2"/>
              <a:buChar char="Ø"/>
            </a:pPr>
            <a:r>
              <a:rPr lang="fr-FR" sz="1400" dirty="0"/>
              <a:t>A l’international, travail en groupe thématiques et </a:t>
            </a:r>
            <a:r>
              <a:rPr lang="fr-FR" sz="1400" dirty="0" err="1"/>
              <a:t>géo-politiques</a:t>
            </a:r>
            <a:r>
              <a:rPr lang="fr-FR" sz="1400" dirty="0"/>
              <a:t> déjà initié, collaboration avec la DSP et validation lors des CPI </a:t>
            </a:r>
          </a:p>
          <a:p>
            <a:pPr marL="457200" indent="-457200">
              <a:buFont typeface="Wingdings" panose="05000000000000000000" pitchFamily="2" charset="2"/>
              <a:buChar char="Ø"/>
            </a:pPr>
            <a:endParaRPr lang="fr-FR" b="1" dirty="0">
              <a:solidFill>
                <a:srgbClr val="0070C0"/>
              </a:solidFill>
            </a:endParaRPr>
          </a:p>
        </p:txBody>
      </p:sp>
      <p:sp>
        <p:nvSpPr>
          <p:cNvPr id="6" name="ZoneTexte 5"/>
          <p:cNvSpPr txBox="1"/>
          <p:nvPr/>
        </p:nvSpPr>
        <p:spPr>
          <a:xfrm>
            <a:off x="2439076" y="546152"/>
            <a:ext cx="4265848" cy="400110"/>
          </a:xfrm>
          <a:prstGeom prst="rect">
            <a:avLst/>
          </a:prstGeom>
          <a:noFill/>
        </p:spPr>
        <p:txBody>
          <a:bodyPr wrap="none" rtlCol="0">
            <a:spAutoFit/>
          </a:bodyPr>
          <a:lstStyle/>
          <a:p>
            <a:r>
              <a:rPr lang="fr-FR" sz="2000" b="1" dirty="0">
                <a:solidFill>
                  <a:srgbClr val="0070C0"/>
                </a:solidFill>
                <a:latin typeface="+mj-lt"/>
              </a:rPr>
              <a:t>Dynamique opérationnelle des projets</a:t>
            </a:r>
          </a:p>
        </p:txBody>
      </p:sp>
      <p:sp>
        <p:nvSpPr>
          <p:cNvPr id="7" name="Ellipse 6"/>
          <p:cNvSpPr/>
          <p:nvPr/>
        </p:nvSpPr>
        <p:spPr>
          <a:xfrm>
            <a:off x="1979712"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p>
        </p:txBody>
      </p:sp>
    </p:spTree>
    <p:extLst>
      <p:ext uri="{BB962C8B-B14F-4D97-AF65-F5344CB8AC3E}">
        <p14:creationId xmlns:p14="http://schemas.microsoft.com/office/powerpoint/2010/main" val="138862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546152"/>
            <a:ext cx="7308346" cy="7759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611560" y="1419295"/>
            <a:ext cx="8136904" cy="5109091"/>
          </a:xfrm>
          <a:prstGeom prst="rect">
            <a:avLst/>
          </a:prstGeom>
        </p:spPr>
        <p:txBody>
          <a:bodyPr wrap="square">
            <a:spAutoFit/>
          </a:bodyPr>
          <a:lstStyle/>
          <a:p>
            <a:r>
              <a:rPr lang="fr-FR" b="1" dirty="0">
                <a:solidFill>
                  <a:srgbClr val="0070C0"/>
                </a:solidFill>
              </a:rPr>
              <a:t>De quoi parle-t-on ?</a:t>
            </a:r>
          </a:p>
          <a:p>
            <a:r>
              <a:rPr lang="fr-FR" sz="1400" dirty="0">
                <a:sym typeface="Wingdings" panose="05000000000000000000" pitchFamily="2" charset="2"/>
              </a:rPr>
              <a:t>Une Direction qui soutient la déclinaison des orientations politiques de MdM et la qualité des projets </a:t>
            </a:r>
          </a:p>
          <a:p>
            <a:r>
              <a:rPr lang="fr-FR" sz="1400" dirty="0">
                <a:sym typeface="Wingdings" panose="05000000000000000000" pitchFamily="2" charset="2"/>
              </a:rPr>
              <a:t>Une Direction qui renforce la transversalité France / International </a:t>
            </a:r>
            <a:endParaRPr lang="fr-FR" sz="1400" dirty="0"/>
          </a:p>
          <a:p>
            <a:endParaRPr lang="fr-FR" sz="1000" b="1" dirty="0">
              <a:solidFill>
                <a:srgbClr val="0070C0"/>
              </a:solidFill>
            </a:endParaRPr>
          </a:p>
          <a:p>
            <a:r>
              <a:rPr lang="fr-FR" b="1" dirty="0">
                <a:solidFill>
                  <a:srgbClr val="0070C0"/>
                </a:solidFill>
              </a:rPr>
              <a:t>Pour répondre aux objectifs suivants :  </a:t>
            </a:r>
          </a:p>
          <a:p>
            <a:pPr lvl="1" indent="-457200">
              <a:buFont typeface="Wingdings" panose="05000000000000000000" pitchFamily="2" charset="2"/>
              <a:buChar char="Ø"/>
            </a:pPr>
            <a:r>
              <a:rPr lang="fr-FR" sz="1400" dirty="0">
                <a:sym typeface="Wingdings" panose="05000000000000000000" pitchFamily="2" charset="2"/>
              </a:rPr>
              <a:t>Appuyer les combats politiques de MdM  5 thématiques prioritaires</a:t>
            </a:r>
          </a:p>
          <a:p>
            <a:pPr lvl="1" indent="-457200">
              <a:buFont typeface="Wingdings" panose="05000000000000000000" pitchFamily="2" charset="2"/>
              <a:buChar char="Ø"/>
            </a:pPr>
            <a:r>
              <a:rPr lang="fr-FR" sz="1400" dirty="0">
                <a:sym typeface="Wingdings" panose="05000000000000000000" pitchFamily="2" charset="2"/>
              </a:rPr>
              <a:t>Promouvoir la recherche opérationnelle et l’innovation </a:t>
            </a:r>
          </a:p>
          <a:p>
            <a:pPr lvl="1" indent="-457200">
              <a:buFont typeface="Wingdings" panose="05000000000000000000" pitchFamily="2" charset="2"/>
              <a:buChar char="Ø"/>
            </a:pPr>
            <a:r>
              <a:rPr lang="fr-FR" sz="1400" dirty="0">
                <a:sym typeface="Wingdings" panose="05000000000000000000" pitchFamily="2" charset="2"/>
              </a:rPr>
              <a:t>Renforcer la qualité des pratiques médicales et non médicales, des projets</a:t>
            </a:r>
          </a:p>
          <a:p>
            <a:pPr lvl="1" indent="-457200">
              <a:buFont typeface="Wingdings" panose="05000000000000000000" pitchFamily="2" charset="2"/>
              <a:buChar char="Ø"/>
            </a:pPr>
            <a:r>
              <a:rPr lang="fr-FR" sz="1400" dirty="0">
                <a:sym typeface="Wingdings" panose="05000000000000000000" pitchFamily="2" charset="2"/>
              </a:rPr>
              <a:t>Appuyer les approches transversales du plan stratégique </a:t>
            </a:r>
          </a:p>
          <a:p>
            <a:pPr lvl="1" indent="-457200">
              <a:buFont typeface="Wingdings" panose="05000000000000000000" pitchFamily="2" charset="2"/>
              <a:buChar char="Ø"/>
            </a:pPr>
            <a:endParaRPr lang="fr-FR" sz="1000" b="1" dirty="0">
              <a:solidFill>
                <a:srgbClr val="0070C0"/>
              </a:solidFill>
            </a:endParaRPr>
          </a:p>
          <a:p>
            <a:r>
              <a:rPr lang="fr-FR" b="1" dirty="0">
                <a:solidFill>
                  <a:srgbClr val="0070C0"/>
                </a:solidFill>
              </a:rPr>
              <a:t>Les personnes concernées : </a:t>
            </a:r>
          </a:p>
          <a:p>
            <a:pPr lvl="1" indent="-457200">
              <a:buFont typeface="Wingdings" panose="05000000000000000000" pitchFamily="2" charset="2"/>
              <a:buChar char="Ø"/>
            </a:pPr>
            <a:r>
              <a:rPr lang="fr-FR" sz="1400" dirty="0"/>
              <a:t>Ensemble des acteurs MdM va être impacté</a:t>
            </a:r>
          </a:p>
          <a:p>
            <a:pPr lvl="1" indent="-457200">
              <a:buFont typeface="Wingdings" panose="05000000000000000000" pitchFamily="2" charset="2"/>
              <a:buChar char="Ø"/>
            </a:pPr>
            <a:r>
              <a:rPr lang="fr-FR" sz="1400" dirty="0">
                <a:sym typeface="Wingdings" panose="05000000000000000000" pitchFamily="2" charset="2"/>
              </a:rPr>
              <a:t>Pilotage : </a:t>
            </a:r>
          </a:p>
          <a:p>
            <a:pPr lvl="2" indent="-457200">
              <a:buFont typeface="Wingdings" panose="05000000000000000000" pitchFamily="2" charset="2"/>
              <a:buChar char="Ø"/>
            </a:pPr>
            <a:r>
              <a:rPr lang="fr-FR" sz="1400" dirty="0">
                <a:sym typeface="Wingdings" panose="05000000000000000000" pitchFamily="2" charset="2"/>
              </a:rPr>
              <a:t>DSP en lien avec les autres directeurs/</a:t>
            </a:r>
            <a:r>
              <a:rPr lang="fr-FR" sz="1400" dirty="0" err="1">
                <a:sym typeface="Wingdings" panose="05000000000000000000" pitchFamily="2" charset="2"/>
              </a:rPr>
              <a:t>rices</a:t>
            </a:r>
            <a:r>
              <a:rPr lang="fr-FR" sz="1400" dirty="0">
                <a:sym typeface="Wingdings" panose="05000000000000000000" pitchFamily="2" charset="2"/>
              </a:rPr>
              <a:t> et les référents au CA </a:t>
            </a:r>
          </a:p>
          <a:p>
            <a:pPr lvl="2" indent="-457200">
              <a:buFont typeface="Wingdings" panose="05000000000000000000" pitchFamily="2" charset="2"/>
              <a:buChar char="Ø"/>
            </a:pPr>
            <a:r>
              <a:rPr lang="fr-FR" sz="1400" dirty="0">
                <a:sym typeface="Wingdings" panose="05000000000000000000" pitchFamily="2" charset="2"/>
              </a:rPr>
              <a:t>Consultation des acteurs à partir des réflexions déjà menées</a:t>
            </a:r>
            <a:endParaRPr lang="fr-FR" sz="1400" dirty="0"/>
          </a:p>
          <a:p>
            <a:pPr lvl="1" indent="-457200">
              <a:buFont typeface="Wingdings" panose="05000000000000000000" pitchFamily="2" charset="2"/>
              <a:buChar char="Ø"/>
            </a:pPr>
            <a:r>
              <a:rPr lang="fr-FR" sz="1400" dirty="0"/>
              <a:t>Construction d’interactions fortes avec les autres Directions et maintien d’une forte </a:t>
            </a:r>
            <a:br>
              <a:rPr lang="fr-FR" sz="1400" dirty="0"/>
            </a:br>
            <a:r>
              <a:rPr lang="fr-FR" sz="1400" dirty="0"/>
              <a:t>connexion avec les réalités de terrain </a:t>
            </a:r>
          </a:p>
          <a:p>
            <a:pPr lvl="1" indent="-457200">
              <a:buFont typeface="Wingdings" panose="05000000000000000000" pitchFamily="2" charset="2"/>
              <a:buChar char="Ø"/>
            </a:pPr>
            <a:endParaRPr lang="fr-FR" sz="1000" b="1" dirty="0">
              <a:solidFill>
                <a:srgbClr val="0070C0"/>
              </a:solidFill>
            </a:endParaRPr>
          </a:p>
          <a:p>
            <a:r>
              <a:rPr lang="fr-FR" b="1" dirty="0">
                <a:solidFill>
                  <a:srgbClr val="0070C0"/>
                </a:solidFill>
              </a:rPr>
              <a:t>les grandes étapes à venir :  </a:t>
            </a:r>
          </a:p>
          <a:p>
            <a:pPr lvl="1" indent="-457200">
              <a:buFont typeface="Wingdings" panose="05000000000000000000" pitchFamily="2" charset="2"/>
              <a:buChar char="Ø"/>
            </a:pPr>
            <a:r>
              <a:rPr lang="fr-FR" sz="1400" dirty="0"/>
              <a:t>Mai – Juin        Phase de concertation et de construction de la DSP </a:t>
            </a:r>
          </a:p>
          <a:p>
            <a:pPr lvl="1" indent="-457200">
              <a:buFont typeface="Wingdings" panose="05000000000000000000" pitchFamily="2" charset="2"/>
              <a:buChar char="Ø"/>
            </a:pPr>
            <a:r>
              <a:rPr lang="fr-FR" sz="1400" dirty="0"/>
              <a:t>3 Juillet            Lancement de la DSP </a:t>
            </a:r>
          </a:p>
          <a:p>
            <a:pPr lvl="1" indent="-457200">
              <a:buFont typeface="Wingdings" panose="05000000000000000000" pitchFamily="2" charset="2"/>
              <a:buChar char="Ø"/>
            </a:pPr>
            <a:r>
              <a:rPr lang="fr-FR" sz="1400" dirty="0"/>
              <a:t>Été                   Mise en place progressive de la DSP </a:t>
            </a:r>
          </a:p>
          <a:p>
            <a:pPr lvl="1" indent="-457200">
              <a:buFont typeface="Wingdings" panose="05000000000000000000" pitchFamily="2" charset="2"/>
              <a:buChar char="Ø"/>
            </a:pPr>
            <a:r>
              <a:rPr lang="fr-FR" sz="1400" dirty="0"/>
              <a:t>Courant 2018   Evaluation et réajustement si nécessaire  </a:t>
            </a:r>
          </a:p>
        </p:txBody>
      </p:sp>
      <p:sp>
        <p:nvSpPr>
          <p:cNvPr id="6" name="ZoneTexte 5"/>
          <p:cNvSpPr txBox="1"/>
          <p:nvPr/>
        </p:nvSpPr>
        <p:spPr>
          <a:xfrm>
            <a:off x="2523317" y="692696"/>
            <a:ext cx="3789755" cy="400110"/>
          </a:xfrm>
          <a:prstGeom prst="rect">
            <a:avLst/>
          </a:prstGeom>
          <a:noFill/>
        </p:spPr>
        <p:txBody>
          <a:bodyPr wrap="none" rtlCol="0">
            <a:spAutoFit/>
          </a:bodyPr>
          <a:lstStyle/>
          <a:p>
            <a:r>
              <a:rPr lang="fr-FR" sz="2000" b="1" dirty="0">
                <a:solidFill>
                  <a:srgbClr val="0070C0"/>
                </a:solidFill>
                <a:latin typeface="+mj-lt"/>
              </a:rPr>
              <a:t>Direction Santé et Plaidoyer (DSP)</a:t>
            </a:r>
          </a:p>
        </p:txBody>
      </p:sp>
      <p:sp>
        <p:nvSpPr>
          <p:cNvPr id="7" name="Ellipse 6"/>
          <p:cNvSpPr/>
          <p:nvPr/>
        </p:nvSpPr>
        <p:spPr>
          <a:xfrm>
            <a:off x="2033021" y="657386"/>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Tree>
    <p:extLst>
      <p:ext uri="{BB962C8B-B14F-4D97-AF65-F5344CB8AC3E}">
        <p14:creationId xmlns:p14="http://schemas.microsoft.com/office/powerpoint/2010/main" val="186015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3">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3">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3">
                                            <p:txEl>
                                              <p:pRg st="19" end="1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3">
                                            <p:txEl>
                                              <p:pRg st="20" end="2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551731" y="1554264"/>
            <a:ext cx="6336705" cy="4924425"/>
          </a:xfrm>
          <a:prstGeom prst="rect">
            <a:avLst/>
          </a:prstGeom>
        </p:spPr>
        <p:txBody>
          <a:bodyPr wrap="square">
            <a:spAutoFit/>
          </a:bodyPr>
          <a:lstStyle/>
          <a:p>
            <a:r>
              <a:rPr lang="fr-FR" b="1" dirty="0">
                <a:solidFill>
                  <a:srgbClr val="0070C0"/>
                </a:solidFill>
              </a:rPr>
              <a:t>De quoi parle-t-on ?</a:t>
            </a:r>
          </a:p>
          <a:p>
            <a:r>
              <a:rPr lang="fr-FR" sz="1600" dirty="0">
                <a:sym typeface="Wingdings" panose="05000000000000000000" pitchFamily="2" charset="2"/>
              </a:rPr>
              <a:t>Un plan de réforme et de développement du réseau international  (15 associations MdM), sur 2 ans (2016-2018), animé par la DRI </a:t>
            </a:r>
            <a:endParaRPr lang="fr-FR" b="1" dirty="0">
              <a:solidFill>
                <a:srgbClr val="0070C0"/>
              </a:solidFill>
            </a:endParaRPr>
          </a:p>
          <a:p>
            <a:r>
              <a:rPr lang="fr-FR" b="1" dirty="0">
                <a:solidFill>
                  <a:srgbClr val="0070C0"/>
                </a:solidFill>
              </a:rPr>
              <a:t>Pourquoi ?  </a:t>
            </a:r>
          </a:p>
          <a:p>
            <a:pPr marL="457200" indent="-457200">
              <a:buFont typeface="Wingdings" panose="05000000000000000000" pitchFamily="2" charset="2"/>
              <a:buChar char="Ø"/>
            </a:pPr>
            <a:r>
              <a:rPr lang="fr-FR" sz="1600" dirty="0">
                <a:sym typeface="Wingdings" panose="05000000000000000000" pitchFamily="2" charset="2"/>
              </a:rPr>
              <a:t>Créer une communauté forte d’acteurs qui défendent la mission, la vision et les valeurs de l’association</a:t>
            </a:r>
          </a:p>
          <a:p>
            <a:pPr marL="457200" indent="-457200">
              <a:buFont typeface="Wingdings" panose="05000000000000000000" pitchFamily="2" charset="2"/>
              <a:buChar char="Ø"/>
            </a:pPr>
            <a:r>
              <a:rPr lang="fr-FR" sz="1600" dirty="0">
                <a:sym typeface="Wingdings" panose="05000000000000000000" pitchFamily="2" charset="2"/>
              </a:rPr>
              <a:t>Rééquilibrer le poids des différentes associations du réseau </a:t>
            </a:r>
          </a:p>
          <a:p>
            <a:pPr marL="457200" indent="-457200">
              <a:buFont typeface="Wingdings" panose="05000000000000000000" pitchFamily="2" charset="2"/>
              <a:buChar char="Ø"/>
            </a:pPr>
            <a:r>
              <a:rPr lang="fr-FR" sz="1600" dirty="0">
                <a:sym typeface="Wingdings" panose="05000000000000000000" pitchFamily="2" charset="2"/>
              </a:rPr>
              <a:t>Accroitre notre influence mondiale</a:t>
            </a:r>
            <a:endParaRPr lang="fr-FR" b="1" dirty="0"/>
          </a:p>
          <a:p>
            <a:r>
              <a:rPr lang="fr-FR" b="1" dirty="0">
                <a:solidFill>
                  <a:srgbClr val="0070C0"/>
                </a:solidFill>
              </a:rPr>
              <a:t>Qui est concerné ? </a:t>
            </a:r>
          </a:p>
          <a:p>
            <a:pPr marL="457200" indent="-457200">
              <a:buFont typeface="Wingdings" panose="05000000000000000000" pitchFamily="2" charset="2"/>
              <a:buChar char="Ø"/>
            </a:pPr>
            <a:r>
              <a:rPr lang="fr-FR" sz="1600" dirty="0"/>
              <a:t>L’ensemble des associations du réseau </a:t>
            </a:r>
          </a:p>
          <a:p>
            <a:pPr marL="457200" indent="-457200">
              <a:buFont typeface="Wingdings" panose="05000000000000000000" pitchFamily="2" charset="2"/>
              <a:buChar char="Ø"/>
            </a:pPr>
            <a:r>
              <a:rPr lang="fr-FR" sz="1600" dirty="0"/>
              <a:t>En France, l’ensemble des opérationnels et services supports </a:t>
            </a:r>
          </a:p>
          <a:p>
            <a:r>
              <a:rPr lang="fr-FR" b="1" dirty="0">
                <a:solidFill>
                  <a:srgbClr val="0070C0"/>
                </a:solidFill>
              </a:rPr>
              <a:t>Quelles sont les grandes étapes ? </a:t>
            </a:r>
          </a:p>
          <a:p>
            <a:pPr marL="457200" indent="-457200">
              <a:buFont typeface="Wingdings" panose="05000000000000000000" pitchFamily="2" charset="2"/>
              <a:buChar char="Ø"/>
            </a:pPr>
            <a:r>
              <a:rPr lang="fr-FR" sz="1600" dirty="0"/>
              <a:t>Un process lancé en Sept 2016 pour 2 ans, avec 2 phases</a:t>
            </a:r>
          </a:p>
          <a:p>
            <a:pPr marL="457200" indent="-457200">
              <a:buFont typeface="Wingdings" panose="05000000000000000000" pitchFamily="2" charset="2"/>
              <a:buChar char="Ø"/>
            </a:pPr>
            <a:r>
              <a:rPr lang="fr-FR" sz="1600" dirty="0"/>
              <a:t>Premier point d’étape à Montréal en octobre 2017 pour faire le point sur les premières réalisation </a:t>
            </a:r>
          </a:p>
          <a:p>
            <a:r>
              <a:rPr lang="fr-FR" b="1" dirty="0">
                <a:solidFill>
                  <a:srgbClr val="0070C0"/>
                </a:solidFill>
              </a:rPr>
              <a:t>Premières réalisations </a:t>
            </a:r>
          </a:p>
          <a:p>
            <a:pPr marL="457200" indent="-457200">
              <a:buFont typeface="Wingdings" panose="05000000000000000000" pitchFamily="2" charset="2"/>
              <a:buChar char="Ø"/>
            </a:pPr>
            <a:r>
              <a:rPr lang="fr-FR" sz="1600" dirty="0"/>
              <a:t>Un protocole commun d’intervention sur les urgences</a:t>
            </a:r>
          </a:p>
          <a:p>
            <a:pPr marL="457200" indent="-457200">
              <a:buFont typeface="Wingdings" panose="05000000000000000000" pitchFamily="2" charset="2"/>
              <a:buChar char="Ø"/>
            </a:pPr>
            <a:r>
              <a:rPr lang="fr-FR" sz="1600" dirty="0"/>
              <a:t>Un jeu de bonnes pratiques pour les conseils d’administration </a:t>
            </a:r>
          </a:p>
          <a:p>
            <a:endParaRPr lang="fr-FR" sz="1600" dirty="0"/>
          </a:p>
        </p:txBody>
      </p:sp>
      <p:sp>
        <p:nvSpPr>
          <p:cNvPr id="6" name="ZoneTexte 5"/>
          <p:cNvSpPr txBox="1"/>
          <p:nvPr/>
        </p:nvSpPr>
        <p:spPr>
          <a:xfrm>
            <a:off x="2439076" y="546152"/>
            <a:ext cx="4449360" cy="400110"/>
          </a:xfrm>
          <a:prstGeom prst="rect">
            <a:avLst/>
          </a:prstGeom>
          <a:noFill/>
        </p:spPr>
        <p:txBody>
          <a:bodyPr wrap="none" rtlCol="0">
            <a:spAutoFit/>
          </a:bodyPr>
          <a:lstStyle/>
          <a:p>
            <a:r>
              <a:rPr lang="fr-FR" sz="2000" b="1" dirty="0">
                <a:solidFill>
                  <a:srgbClr val="0070C0"/>
                </a:solidFill>
                <a:latin typeface="+mj-lt"/>
              </a:rPr>
              <a:t>Feuille de route du Réseau International</a:t>
            </a:r>
          </a:p>
        </p:txBody>
      </p:sp>
      <p:sp>
        <p:nvSpPr>
          <p:cNvPr id="7" name="Ellipse 6"/>
          <p:cNvSpPr/>
          <p:nvPr/>
        </p:nvSpPr>
        <p:spPr>
          <a:xfrm>
            <a:off x="1979712"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3" name="Rectangle 2"/>
          <p:cNvSpPr/>
          <p:nvPr/>
        </p:nvSpPr>
        <p:spPr>
          <a:xfrm>
            <a:off x="7105387" y="1964940"/>
            <a:ext cx="1728192" cy="3416320"/>
          </a:xfrm>
          <a:prstGeom prst="rect">
            <a:avLst/>
          </a:prstGeom>
        </p:spPr>
        <p:txBody>
          <a:bodyPr wrap="square">
            <a:spAutoFit/>
          </a:bodyPr>
          <a:lstStyle/>
          <a:p>
            <a:pPr>
              <a:spcBef>
                <a:spcPts val="600"/>
              </a:spcBef>
            </a:pPr>
            <a:r>
              <a:rPr lang="fr-FR" sz="1400" i="1" dirty="0">
                <a:sym typeface="Wingdings" panose="05000000000000000000" pitchFamily="2" charset="2"/>
              </a:rPr>
              <a:t>Harmonisation de nos pratiques dans les programmes</a:t>
            </a:r>
          </a:p>
          <a:p>
            <a:pPr>
              <a:spcBef>
                <a:spcPts val="600"/>
              </a:spcBef>
            </a:pPr>
            <a:r>
              <a:rPr lang="fr-FR" sz="1400" i="1" dirty="0">
                <a:sym typeface="Wingdings" panose="05000000000000000000" pitchFamily="2" charset="2"/>
              </a:rPr>
              <a:t>Coordination de  la recherche de financement et de collecte</a:t>
            </a:r>
          </a:p>
          <a:p>
            <a:pPr>
              <a:spcBef>
                <a:spcPts val="600"/>
              </a:spcBef>
            </a:pPr>
            <a:r>
              <a:rPr lang="fr-FR" sz="1400" i="1" dirty="0">
                <a:sym typeface="Wingdings" panose="05000000000000000000" pitchFamily="2" charset="2"/>
              </a:rPr>
              <a:t>Croissance des membres du réseau</a:t>
            </a:r>
          </a:p>
          <a:p>
            <a:pPr>
              <a:spcBef>
                <a:spcPts val="600"/>
              </a:spcBef>
            </a:pPr>
            <a:r>
              <a:rPr lang="fr-FR" sz="1400" i="1">
                <a:sym typeface="Wingdings" panose="05000000000000000000" pitchFamily="2" charset="2"/>
              </a:rPr>
              <a:t>Réforme de la </a:t>
            </a:r>
            <a:r>
              <a:rPr lang="fr-FR" sz="1400" i="1" dirty="0">
                <a:sym typeface="Wingdings" panose="05000000000000000000" pitchFamily="2" charset="2"/>
              </a:rPr>
              <a:t>gouvernance </a:t>
            </a:r>
          </a:p>
          <a:p>
            <a:pPr>
              <a:spcBef>
                <a:spcPts val="600"/>
              </a:spcBef>
            </a:pPr>
            <a:r>
              <a:rPr lang="fr-FR" sz="1400" i="1" dirty="0">
                <a:sym typeface="Wingdings" panose="05000000000000000000" pitchFamily="2" charset="2"/>
              </a:rPr>
              <a:t>Emergence d’une marque mondiale </a:t>
            </a:r>
          </a:p>
        </p:txBody>
      </p:sp>
      <p:sp>
        <p:nvSpPr>
          <p:cNvPr id="4" name="Rectangle 3"/>
          <p:cNvSpPr/>
          <p:nvPr/>
        </p:nvSpPr>
        <p:spPr>
          <a:xfrm>
            <a:off x="7105387" y="1657163"/>
            <a:ext cx="1656223" cy="307777"/>
          </a:xfrm>
          <a:prstGeom prst="rect">
            <a:avLst/>
          </a:prstGeom>
        </p:spPr>
        <p:txBody>
          <a:bodyPr wrap="none">
            <a:spAutoFit/>
          </a:bodyPr>
          <a:lstStyle/>
          <a:p>
            <a:r>
              <a:rPr lang="fr-FR" sz="1400" b="1" i="1" dirty="0">
                <a:solidFill>
                  <a:srgbClr val="0070C0"/>
                </a:solidFill>
              </a:rPr>
              <a:t>Thèmes couverts</a:t>
            </a:r>
            <a:endParaRPr lang="fr-FR" sz="1400" i="1" dirty="0"/>
          </a:p>
        </p:txBody>
      </p:sp>
    </p:spTree>
    <p:extLst>
      <p:ext uri="{BB962C8B-B14F-4D97-AF65-F5344CB8AC3E}">
        <p14:creationId xmlns:p14="http://schemas.microsoft.com/office/powerpoint/2010/main" val="176545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3">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3">
                                            <p:txEl>
                                              <p:pRg st="13" end="13"/>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755576" y="1588197"/>
            <a:ext cx="7632848" cy="3754874"/>
          </a:xfrm>
          <a:prstGeom prst="rect">
            <a:avLst/>
          </a:prstGeom>
        </p:spPr>
        <p:txBody>
          <a:bodyPr wrap="square">
            <a:spAutoFit/>
          </a:bodyPr>
          <a:lstStyle/>
          <a:p>
            <a:r>
              <a:rPr lang="fr-FR" b="1" dirty="0">
                <a:solidFill>
                  <a:srgbClr val="0070C0"/>
                </a:solidFill>
              </a:rPr>
              <a:t>De quoi parle-t-on ?</a:t>
            </a:r>
          </a:p>
          <a:p>
            <a:r>
              <a:rPr lang="fr-FR" sz="1400" dirty="0"/>
              <a:t>Délégation de compétences et de prise de décision du siège au terrain</a:t>
            </a:r>
            <a:endParaRPr lang="fr-FR" sz="1400" b="1" dirty="0">
              <a:solidFill>
                <a:srgbClr val="0070C0"/>
              </a:solidFill>
            </a:endParaRPr>
          </a:p>
          <a:p>
            <a:endParaRPr lang="fr-FR" b="1" dirty="0">
              <a:solidFill>
                <a:srgbClr val="0070C0"/>
              </a:solidFill>
            </a:endParaRPr>
          </a:p>
          <a:p>
            <a:r>
              <a:rPr lang="fr-FR" b="1" dirty="0">
                <a:solidFill>
                  <a:srgbClr val="0070C0"/>
                </a:solidFill>
              </a:rPr>
              <a:t>Pourquoi ?  </a:t>
            </a:r>
          </a:p>
          <a:p>
            <a:pPr marL="457200" indent="-457200">
              <a:buFont typeface="Wingdings" panose="05000000000000000000" pitchFamily="2" charset="2"/>
              <a:buChar char="Ø"/>
            </a:pPr>
            <a:r>
              <a:rPr lang="fr-FR" sz="1400" dirty="0">
                <a:sym typeface="Wingdings" panose="05000000000000000000" pitchFamily="2" charset="2"/>
              </a:rPr>
              <a:t>Être au plus proche des réalités du terrain et garantir la meilleure qualité des opérations </a:t>
            </a:r>
          </a:p>
          <a:p>
            <a:pPr marL="457200" indent="-457200">
              <a:buFont typeface="Wingdings" panose="05000000000000000000" pitchFamily="2" charset="2"/>
              <a:buChar char="Ø"/>
            </a:pPr>
            <a:r>
              <a:rPr lang="fr-FR" sz="1400" dirty="0">
                <a:sym typeface="Wingdings" panose="05000000000000000000" pitchFamily="2" charset="2"/>
              </a:rPr>
              <a:t>Contribuer à l’émergence de sociétés civiles dans les pays d’interventions et le développement du réseau MdM, en cohérence avec les objectifs du plan stratégique  </a:t>
            </a:r>
            <a:endParaRPr lang="fr-FR" sz="1600" dirty="0"/>
          </a:p>
          <a:p>
            <a:endParaRPr lang="fr-FR" dirty="0"/>
          </a:p>
          <a:p>
            <a:r>
              <a:rPr lang="fr-FR" b="1" dirty="0">
                <a:solidFill>
                  <a:srgbClr val="0070C0"/>
                </a:solidFill>
              </a:rPr>
              <a:t>Qui est concerné ? </a:t>
            </a:r>
          </a:p>
          <a:p>
            <a:pPr marL="457200" indent="-457200">
              <a:buFont typeface="Wingdings" panose="05000000000000000000" pitchFamily="2" charset="2"/>
              <a:buChar char="Ø"/>
            </a:pPr>
            <a:r>
              <a:rPr lang="fr-FR" sz="1400" dirty="0"/>
              <a:t>L’ensemble des acteurs liés à l’international y compris les services supports</a:t>
            </a:r>
          </a:p>
          <a:p>
            <a:pPr marL="457200" indent="-457200">
              <a:buFont typeface="Wingdings" panose="05000000000000000000" pitchFamily="2" charset="2"/>
              <a:buChar char="Ø"/>
            </a:pPr>
            <a:r>
              <a:rPr lang="fr-FR" sz="1400" dirty="0"/>
              <a:t>Les acteurs du réseau </a:t>
            </a:r>
          </a:p>
          <a:p>
            <a:pPr marL="457200" indent="-457200">
              <a:buFont typeface="Wingdings" panose="05000000000000000000" pitchFamily="2" charset="2"/>
              <a:buChar char="Ø"/>
            </a:pPr>
            <a:endParaRPr lang="fr-FR" b="1" dirty="0"/>
          </a:p>
          <a:p>
            <a:r>
              <a:rPr lang="fr-FR" b="1" dirty="0">
                <a:solidFill>
                  <a:srgbClr val="0070C0"/>
                </a:solidFill>
              </a:rPr>
              <a:t>Quelles sont les grandes étapes ? </a:t>
            </a:r>
          </a:p>
          <a:p>
            <a:pPr marL="285750" indent="-285750">
              <a:buFont typeface="Wingdings" panose="05000000000000000000" pitchFamily="2" charset="2"/>
              <a:buChar char="Ø"/>
            </a:pPr>
            <a:r>
              <a:rPr lang="fr-FR" sz="1400" dirty="0"/>
              <a:t>Montage pilote en cours du Pôle Amman ; finalisation pour fin 2017 </a:t>
            </a:r>
          </a:p>
          <a:p>
            <a:pPr marL="285750" indent="-285750">
              <a:buFont typeface="Wingdings" panose="05000000000000000000" pitchFamily="2" charset="2"/>
              <a:buChar char="Ø"/>
            </a:pPr>
            <a:r>
              <a:rPr lang="fr-FR" sz="1400" dirty="0"/>
              <a:t>Capitalisation d’expérience prévu en 2018 pour extrapolation </a:t>
            </a:r>
          </a:p>
        </p:txBody>
      </p:sp>
      <p:sp>
        <p:nvSpPr>
          <p:cNvPr id="6" name="ZoneTexte 5"/>
          <p:cNvSpPr txBox="1"/>
          <p:nvPr/>
        </p:nvSpPr>
        <p:spPr>
          <a:xfrm>
            <a:off x="2439076" y="546152"/>
            <a:ext cx="3922549" cy="400110"/>
          </a:xfrm>
          <a:prstGeom prst="rect">
            <a:avLst/>
          </a:prstGeom>
          <a:noFill/>
        </p:spPr>
        <p:txBody>
          <a:bodyPr wrap="none" rtlCol="0">
            <a:spAutoFit/>
          </a:bodyPr>
          <a:lstStyle/>
          <a:p>
            <a:r>
              <a:rPr lang="fr-FR" sz="2000" b="1" u="sng" dirty="0">
                <a:solidFill>
                  <a:srgbClr val="0070C0"/>
                </a:solidFill>
                <a:latin typeface="+mj-lt"/>
              </a:rPr>
              <a:t>Déconcentration</a:t>
            </a:r>
            <a:r>
              <a:rPr lang="fr-FR" sz="2000" b="1" dirty="0">
                <a:solidFill>
                  <a:srgbClr val="0070C0"/>
                </a:solidFill>
                <a:latin typeface="+mj-lt"/>
              </a:rPr>
              <a:t> et Régionalisation</a:t>
            </a:r>
          </a:p>
        </p:txBody>
      </p:sp>
      <p:sp>
        <p:nvSpPr>
          <p:cNvPr id="7" name="Ellipse 6"/>
          <p:cNvSpPr/>
          <p:nvPr/>
        </p:nvSpPr>
        <p:spPr>
          <a:xfrm>
            <a:off x="1979712"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Tree>
    <p:extLst>
      <p:ext uri="{BB962C8B-B14F-4D97-AF65-F5344CB8AC3E}">
        <p14:creationId xmlns:p14="http://schemas.microsoft.com/office/powerpoint/2010/main" val="239014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755576" y="1588197"/>
            <a:ext cx="7632848" cy="4185761"/>
          </a:xfrm>
          <a:prstGeom prst="rect">
            <a:avLst/>
          </a:prstGeom>
        </p:spPr>
        <p:txBody>
          <a:bodyPr wrap="square">
            <a:spAutoFit/>
          </a:bodyPr>
          <a:lstStyle/>
          <a:p>
            <a:r>
              <a:rPr lang="fr-FR" b="1" dirty="0">
                <a:solidFill>
                  <a:srgbClr val="0070C0"/>
                </a:solidFill>
              </a:rPr>
              <a:t>De quoi parle-t-on ?</a:t>
            </a:r>
          </a:p>
          <a:p>
            <a:r>
              <a:rPr lang="fr-FR" sz="1400" dirty="0"/>
              <a:t>Préciser les responsabilités et donner les moyens aux délégations régionales pour qu’elles développent des actions et un plaidoyer plus efficaces sur leur territoire et soient pleinement associées aux combats de Médecins du Monde en France et à l’international.</a:t>
            </a:r>
            <a:endParaRPr lang="fr-FR" sz="1400" b="1" dirty="0">
              <a:solidFill>
                <a:srgbClr val="0070C0"/>
              </a:solidFill>
            </a:endParaRPr>
          </a:p>
          <a:p>
            <a:endParaRPr lang="fr-FR" b="1" dirty="0">
              <a:solidFill>
                <a:srgbClr val="0070C0"/>
              </a:solidFill>
            </a:endParaRPr>
          </a:p>
          <a:p>
            <a:r>
              <a:rPr lang="fr-FR" b="1" dirty="0">
                <a:solidFill>
                  <a:srgbClr val="0070C0"/>
                </a:solidFill>
              </a:rPr>
              <a:t>Pourquoi ?  </a:t>
            </a:r>
          </a:p>
          <a:p>
            <a:pPr marL="457200" indent="-457200">
              <a:buFont typeface="Wingdings" panose="05000000000000000000" pitchFamily="2" charset="2"/>
              <a:buChar char="Ø"/>
            </a:pPr>
            <a:r>
              <a:rPr lang="fr-FR" sz="1400" dirty="0">
                <a:sym typeface="Wingdings" panose="05000000000000000000" pitchFamily="2" charset="2"/>
              </a:rPr>
              <a:t>Pour porter plus fortement les combats et élargir notre influence sur le territoire. </a:t>
            </a:r>
          </a:p>
          <a:p>
            <a:pPr marL="457200" indent="-457200">
              <a:buFont typeface="Wingdings" panose="05000000000000000000" pitchFamily="2" charset="2"/>
              <a:buChar char="Ø"/>
            </a:pPr>
            <a:r>
              <a:rPr lang="fr-FR" sz="1400" dirty="0">
                <a:sym typeface="Wingdings" panose="05000000000000000000" pitchFamily="2" charset="2"/>
              </a:rPr>
              <a:t>Pour développer la mobilisation associative et militante au niveau régional.</a:t>
            </a:r>
          </a:p>
          <a:p>
            <a:pPr marL="457200" indent="-457200">
              <a:buFont typeface="Wingdings" panose="05000000000000000000" pitchFamily="2" charset="2"/>
              <a:buChar char="Ø"/>
            </a:pPr>
            <a:r>
              <a:rPr lang="fr-FR" sz="1400" dirty="0">
                <a:sym typeface="Wingdings" panose="05000000000000000000" pitchFamily="2" charset="2"/>
              </a:rPr>
              <a:t>Pour contribuer à la vivacité/vigueur de l’association au niveau national </a:t>
            </a:r>
            <a:endParaRPr lang="fr-FR" sz="1600" b="1" dirty="0"/>
          </a:p>
          <a:p>
            <a:endParaRPr lang="fr-FR" dirty="0"/>
          </a:p>
          <a:p>
            <a:r>
              <a:rPr lang="fr-FR" b="1" dirty="0">
                <a:solidFill>
                  <a:srgbClr val="0070C0"/>
                </a:solidFill>
              </a:rPr>
              <a:t>Qui est concerné ? </a:t>
            </a:r>
          </a:p>
          <a:p>
            <a:pPr marL="457200" indent="-457200">
              <a:buFont typeface="Wingdings" panose="05000000000000000000" pitchFamily="2" charset="2"/>
              <a:buChar char="Ø"/>
            </a:pPr>
            <a:r>
              <a:rPr lang="fr-FR" sz="1400" dirty="0"/>
              <a:t>L’ensemble des délégations, le Groupe France, le Copil de la vie associative, la DOF, la DSP, le DG et le CA</a:t>
            </a:r>
          </a:p>
          <a:p>
            <a:pPr marL="457200" indent="-457200">
              <a:buFont typeface="Wingdings" panose="05000000000000000000" pitchFamily="2" charset="2"/>
              <a:buChar char="Ø"/>
            </a:pPr>
            <a:endParaRPr lang="fr-FR" b="1" dirty="0"/>
          </a:p>
          <a:p>
            <a:r>
              <a:rPr lang="fr-FR" b="1" dirty="0">
                <a:solidFill>
                  <a:srgbClr val="0070C0"/>
                </a:solidFill>
              </a:rPr>
              <a:t>Quelles sont les grandes étapes ? </a:t>
            </a:r>
          </a:p>
          <a:p>
            <a:pPr marL="285750" indent="-285750">
              <a:buFont typeface="Wingdings" panose="05000000000000000000" pitchFamily="2" charset="2"/>
              <a:buChar char="Ø"/>
            </a:pPr>
            <a:r>
              <a:rPr lang="fr-FR" sz="1400" dirty="0"/>
              <a:t>Réorganisation de la DOF entre juin et septembre, mise en place de la DSP à partir de Juillet</a:t>
            </a:r>
            <a:endParaRPr lang="fr-FR" b="1" dirty="0"/>
          </a:p>
        </p:txBody>
      </p:sp>
      <p:sp>
        <p:nvSpPr>
          <p:cNvPr id="6" name="ZoneTexte 5"/>
          <p:cNvSpPr txBox="1"/>
          <p:nvPr/>
        </p:nvSpPr>
        <p:spPr>
          <a:xfrm>
            <a:off x="2439076" y="546152"/>
            <a:ext cx="3922549" cy="400110"/>
          </a:xfrm>
          <a:prstGeom prst="rect">
            <a:avLst/>
          </a:prstGeom>
          <a:noFill/>
        </p:spPr>
        <p:txBody>
          <a:bodyPr wrap="none" rtlCol="0">
            <a:spAutoFit/>
          </a:bodyPr>
          <a:lstStyle/>
          <a:p>
            <a:r>
              <a:rPr lang="fr-FR" sz="2000" b="1" dirty="0">
                <a:solidFill>
                  <a:srgbClr val="0070C0"/>
                </a:solidFill>
                <a:latin typeface="+mj-lt"/>
              </a:rPr>
              <a:t>Déconcentration et </a:t>
            </a:r>
            <a:r>
              <a:rPr lang="fr-FR" sz="2000" b="1" u="sng" dirty="0">
                <a:solidFill>
                  <a:srgbClr val="0070C0"/>
                </a:solidFill>
                <a:latin typeface="+mj-lt"/>
              </a:rPr>
              <a:t>Régionalisation</a:t>
            </a:r>
          </a:p>
        </p:txBody>
      </p:sp>
      <p:sp>
        <p:nvSpPr>
          <p:cNvPr id="7" name="Ellipse 6"/>
          <p:cNvSpPr/>
          <p:nvPr/>
        </p:nvSpPr>
        <p:spPr>
          <a:xfrm>
            <a:off x="1979712"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Tree>
    <p:extLst>
      <p:ext uri="{BB962C8B-B14F-4D97-AF65-F5344CB8AC3E}">
        <p14:creationId xmlns:p14="http://schemas.microsoft.com/office/powerpoint/2010/main" val="75995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755576" y="1588197"/>
            <a:ext cx="7632848" cy="5078313"/>
          </a:xfrm>
          <a:prstGeom prst="rect">
            <a:avLst/>
          </a:prstGeom>
        </p:spPr>
        <p:txBody>
          <a:bodyPr wrap="square">
            <a:spAutoFit/>
          </a:bodyPr>
          <a:lstStyle/>
          <a:p>
            <a:r>
              <a:rPr lang="fr-FR" b="1" dirty="0">
                <a:solidFill>
                  <a:srgbClr val="0070C0"/>
                </a:solidFill>
              </a:rPr>
              <a:t>De quoi parle-t-on ?</a:t>
            </a:r>
          </a:p>
          <a:p>
            <a:r>
              <a:rPr lang="fr-FR" sz="1600" dirty="0"/>
              <a:t>Mise en place d’une unité qui définira la stratégie de MDM en terme de financements</a:t>
            </a:r>
            <a:endParaRPr lang="fr-FR" sz="1600" b="1" dirty="0">
              <a:solidFill>
                <a:srgbClr val="0070C0"/>
              </a:solidFill>
            </a:endParaRPr>
          </a:p>
          <a:p>
            <a:endParaRPr lang="fr-FR" b="1" dirty="0">
              <a:solidFill>
                <a:srgbClr val="0070C0"/>
              </a:solidFill>
            </a:endParaRPr>
          </a:p>
          <a:p>
            <a:r>
              <a:rPr lang="fr-FR" b="1" dirty="0">
                <a:solidFill>
                  <a:srgbClr val="0070C0"/>
                </a:solidFill>
              </a:rPr>
              <a:t>Pour?</a:t>
            </a:r>
          </a:p>
          <a:p>
            <a:pPr marL="285750" indent="-285750">
              <a:buFont typeface="Wingdings" panose="05000000000000000000" pitchFamily="2" charset="2"/>
              <a:buChar char="Ø"/>
            </a:pPr>
            <a:r>
              <a:rPr lang="fr-FR" sz="1600" dirty="0"/>
              <a:t>Maintenir notre indépendance financière tout en se développant</a:t>
            </a:r>
          </a:p>
          <a:p>
            <a:pPr marL="285750" indent="-285750">
              <a:buFont typeface="Wingdings" panose="05000000000000000000" pitchFamily="2" charset="2"/>
              <a:buChar char="Ø"/>
            </a:pPr>
            <a:r>
              <a:rPr lang="fr-FR" sz="1600" dirty="0"/>
              <a:t>Développer notre réseau international</a:t>
            </a:r>
          </a:p>
          <a:p>
            <a:pPr marL="285750" indent="-285750">
              <a:buFont typeface="Wingdings" panose="05000000000000000000" pitchFamily="2" charset="2"/>
              <a:buChar char="Ø"/>
            </a:pPr>
            <a:r>
              <a:rPr lang="fr-FR" sz="1600" dirty="0"/>
              <a:t>Retrouver de la flexibilité donc des RNA à moyen terme</a:t>
            </a:r>
          </a:p>
          <a:p>
            <a:pPr marL="285750" indent="-285750">
              <a:buFont typeface="Wingdings" panose="05000000000000000000" pitchFamily="2" charset="2"/>
              <a:buChar char="Ø"/>
            </a:pPr>
            <a:r>
              <a:rPr lang="fr-FR" sz="1600" dirty="0"/>
              <a:t>Repenser notre modèle économique</a:t>
            </a:r>
          </a:p>
          <a:p>
            <a:endParaRPr lang="fr-FR" b="1" dirty="0"/>
          </a:p>
          <a:p>
            <a:endParaRPr lang="fr-FR" dirty="0"/>
          </a:p>
          <a:p>
            <a:r>
              <a:rPr lang="fr-FR" b="1" dirty="0">
                <a:solidFill>
                  <a:srgbClr val="0070C0"/>
                </a:solidFill>
              </a:rPr>
              <a:t>Qui est concerné ? </a:t>
            </a:r>
          </a:p>
          <a:p>
            <a:pPr marL="285750" indent="-285750">
              <a:buFont typeface="Wingdings" panose="05000000000000000000" pitchFamily="2" charset="2"/>
              <a:buChar char="Ø"/>
            </a:pPr>
            <a:r>
              <a:rPr lang="fr-FR" sz="1600" dirty="0"/>
              <a:t>Tous : les opérations mais aussi la DDI, les financements privés, la collecte …</a:t>
            </a:r>
          </a:p>
          <a:p>
            <a:pPr marL="457200" indent="-457200">
              <a:buFont typeface="Wingdings" panose="05000000000000000000" pitchFamily="2" charset="2"/>
              <a:buChar char="Ø"/>
            </a:pPr>
            <a:endParaRPr lang="fr-FR" b="1" dirty="0"/>
          </a:p>
          <a:p>
            <a:r>
              <a:rPr lang="fr-FR" b="1" dirty="0">
                <a:solidFill>
                  <a:srgbClr val="0070C0"/>
                </a:solidFill>
              </a:rPr>
              <a:t>Quelles sont les grandes étapes ? </a:t>
            </a:r>
          </a:p>
          <a:p>
            <a:pPr marL="285750" indent="-285750">
              <a:buFont typeface="Wingdings" panose="05000000000000000000" pitchFamily="2" charset="2"/>
              <a:buChar char="Ø"/>
            </a:pPr>
            <a:r>
              <a:rPr lang="fr-FR" sz="1600" dirty="0"/>
              <a:t>Lancement en Juin d’un groupe de travail en lien avec le </a:t>
            </a:r>
            <a:r>
              <a:rPr lang="fr-FR" sz="1600" dirty="0" err="1"/>
              <a:t>copil</a:t>
            </a:r>
            <a:r>
              <a:rPr lang="fr-FR" sz="1600" dirty="0"/>
              <a:t> Indépendance financière</a:t>
            </a:r>
            <a:endParaRPr lang="fr-FR" sz="1600" b="1" dirty="0">
              <a:solidFill>
                <a:srgbClr val="0070C0"/>
              </a:solidFill>
            </a:endParaRPr>
          </a:p>
          <a:p>
            <a:endParaRPr lang="fr-FR" b="1" dirty="0">
              <a:solidFill>
                <a:srgbClr val="0070C0"/>
              </a:solidFill>
            </a:endParaRPr>
          </a:p>
          <a:p>
            <a:endParaRPr lang="fr-FR" b="1" dirty="0"/>
          </a:p>
        </p:txBody>
      </p:sp>
      <p:sp>
        <p:nvSpPr>
          <p:cNvPr id="6" name="ZoneTexte 5"/>
          <p:cNvSpPr txBox="1"/>
          <p:nvPr/>
        </p:nvSpPr>
        <p:spPr>
          <a:xfrm>
            <a:off x="2439076" y="546152"/>
            <a:ext cx="5100820" cy="400110"/>
          </a:xfrm>
          <a:prstGeom prst="rect">
            <a:avLst/>
          </a:prstGeom>
          <a:noFill/>
        </p:spPr>
        <p:txBody>
          <a:bodyPr wrap="none" rtlCol="0">
            <a:spAutoFit/>
          </a:bodyPr>
          <a:lstStyle/>
          <a:p>
            <a:r>
              <a:rPr lang="fr-FR" sz="2000" b="1" dirty="0">
                <a:solidFill>
                  <a:srgbClr val="0070C0"/>
                </a:solidFill>
                <a:latin typeface="+mj-lt"/>
              </a:rPr>
              <a:t>Création de l’Entité Stratégie de Financements</a:t>
            </a:r>
          </a:p>
        </p:txBody>
      </p:sp>
      <p:sp>
        <p:nvSpPr>
          <p:cNvPr id="7" name="Ellipse 6"/>
          <p:cNvSpPr/>
          <p:nvPr/>
        </p:nvSpPr>
        <p:spPr>
          <a:xfrm>
            <a:off x="1979712"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a:t>
            </a:r>
          </a:p>
        </p:txBody>
      </p:sp>
    </p:spTree>
    <p:extLst>
      <p:ext uri="{BB962C8B-B14F-4D97-AF65-F5344CB8AC3E}">
        <p14:creationId xmlns:p14="http://schemas.microsoft.com/office/powerpoint/2010/main" val="295644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755576" y="1412776"/>
            <a:ext cx="7920880" cy="4939814"/>
          </a:xfrm>
          <a:prstGeom prst="rect">
            <a:avLst/>
          </a:prstGeom>
        </p:spPr>
        <p:txBody>
          <a:bodyPr wrap="square">
            <a:spAutoFit/>
          </a:bodyPr>
          <a:lstStyle/>
          <a:p>
            <a:r>
              <a:rPr lang="fr-FR" b="1" dirty="0">
                <a:solidFill>
                  <a:srgbClr val="0070C0"/>
                </a:solidFill>
              </a:rPr>
              <a:t>De quoi parle-t-on ?</a:t>
            </a:r>
          </a:p>
          <a:p>
            <a:r>
              <a:rPr lang="fr-FR" sz="1400" dirty="0"/>
              <a:t>Outils et </a:t>
            </a:r>
            <a:r>
              <a:rPr lang="fr-FR" sz="1400" dirty="0" err="1"/>
              <a:t>process</a:t>
            </a:r>
            <a:r>
              <a:rPr lang="fr-FR" sz="1400" dirty="0"/>
              <a:t> à mettre en œuvre pour soutenir les ambitions de développement de </a:t>
            </a:r>
            <a:r>
              <a:rPr lang="fr-FR" sz="1400" dirty="0" err="1"/>
              <a:t>MdM</a:t>
            </a:r>
            <a:endParaRPr lang="fr-FR" sz="1400" dirty="0"/>
          </a:p>
          <a:p>
            <a:pPr marL="171450" indent="-171450">
              <a:buFont typeface="Arial" panose="020B0604020202020204" pitchFamily="34" charset="0"/>
              <a:buChar char="•"/>
            </a:pPr>
            <a:r>
              <a:rPr lang="fr-FR" sz="1400" dirty="0"/>
              <a:t>Outils numériques offrant des modes de travail collaboratifs et connectés</a:t>
            </a:r>
          </a:p>
          <a:p>
            <a:pPr marL="171450" indent="-171450">
              <a:buFont typeface="Arial" panose="020B0604020202020204" pitchFamily="34" charset="0"/>
              <a:buChar char="•"/>
            </a:pPr>
            <a:r>
              <a:rPr lang="fr-FR" sz="1400" dirty="0"/>
              <a:t>Outils intégrés RH, Finance, contrats bailleurs, Logistique et Achats, Service Généraux </a:t>
            </a:r>
          </a:p>
          <a:p>
            <a:pPr marL="171450" indent="-171450">
              <a:buFont typeface="Arial" panose="020B0604020202020204" pitchFamily="34" charset="0"/>
              <a:buChar char="•"/>
            </a:pPr>
            <a:r>
              <a:rPr lang="fr-FR" sz="1400" dirty="0">
                <a:sym typeface="Wingdings" panose="05000000000000000000" pitchFamily="2" charset="2"/>
              </a:rPr>
              <a:t>Outils de collecte et traitement de données terrain </a:t>
            </a:r>
          </a:p>
          <a:p>
            <a:pPr marL="171450" indent="-171450">
              <a:buFont typeface="Arial" panose="020B0604020202020204" pitchFamily="34" charset="0"/>
              <a:buChar char="•"/>
            </a:pPr>
            <a:r>
              <a:rPr lang="fr-FR" sz="1400" dirty="0">
                <a:sym typeface="Wingdings" panose="05000000000000000000" pitchFamily="2" charset="2"/>
              </a:rPr>
              <a:t>Services et Infrastructure IT  Suivi des demandes utilisateurs, Sécurité des données, Connectivité internet sur l’ensemble de l’association,</a:t>
            </a:r>
          </a:p>
          <a:p>
            <a:pPr marL="171450" indent="-171450">
              <a:buFont typeface="Arial" panose="020B0604020202020204" pitchFamily="34" charset="0"/>
              <a:buChar char="•"/>
            </a:pPr>
            <a:endParaRPr lang="fr-FR" sz="1100" dirty="0">
              <a:solidFill>
                <a:srgbClr val="FF0000"/>
              </a:solidFill>
            </a:endParaRPr>
          </a:p>
          <a:p>
            <a:r>
              <a:rPr lang="fr-FR" b="1" dirty="0">
                <a:solidFill>
                  <a:srgbClr val="0070C0"/>
                </a:solidFill>
              </a:rPr>
              <a:t>Pourquoi ?  </a:t>
            </a:r>
          </a:p>
          <a:p>
            <a:pPr marL="457200" indent="-457200">
              <a:buFont typeface="Wingdings" panose="05000000000000000000" pitchFamily="2" charset="2"/>
              <a:buChar char="Ø"/>
            </a:pPr>
            <a:r>
              <a:rPr lang="fr-FR" sz="1400" dirty="0"/>
              <a:t>Faciliter le quotidien des salariés en fluidifiant la gestion interne</a:t>
            </a:r>
          </a:p>
          <a:p>
            <a:pPr marL="457200" indent="-457200">
              <a:buFont typeface="Wingdings" panose="05000000000000000000" pitchFamily="2" charset="2"/>
              <a:buChar char="Ø"/>
            </a:pPr>
            <a:r>
              <a:rPr lang="fr-FR" sz="1400" dirty="0"/>
              <a:t>Etre plus transparent et décloisonner la circulation de l’info </a:t>
            </a:r>
          </a:p>
          <a:p>
            <a:pPr marL="457200" indent="-457200">
              <a:buFont typeface="Wingdings" panose="05000000000000000000" pitchFamily="2" charset="2"/>
              <a:buChar char="Ø"/>
            </a:pPr>
            <a:r>
              <a:rPr lang="fr-FR" sz="1400" dirty="0"/>
              <a:t>Fédérer la communauté MDM</a:t>
            </a:r>
          </a:p>
          <a:p>
            <a:pPr marL="457200" indent="-457200">
              <a:buFont typeface="Wingdings" panose="05000000000000000000" pitchFamily="2" charset="2"/>
              <a:buChar char="Ø"/>
            </a:pPr>
            <a:r>
              <a:rPr lang="fr-FR" sz="1400" dirty="0"/>
              <a:t>Soutenir les initiatives innovantes et la capacité à suivre les bénéficiaires sur leur parcours</a:t>
            </a:r>
          </a:p>
          <a:p>
            <a:pPr marL="628650" lvl="1" indent="-171450">
              <a:buFont typeface="Arial" panose="020B0604020202020204" pitchFamily="34" charset="0"/>
              <a:buChar char="•"/>
            </a:pPr>
            <a:endParaRPr lang="fr-FR" sz="1100" dirty="0"/>
          </a:p>
          <a:p>
            <a:r>
              <a:rPr lang="fr-FR" b="1" dirty="0">
                <a:solidFill>
                  <a:srgbClr val="0070C0"/>
                </a:solidFill>
              </a:rPr>
              <a:t>Qui est concerné ? </a:t>
            </a:r>
          </a:p>
          <a:p>
            <a:pPr marL="457200" indent="-457200">
              <a:buFont typeface="Wingdings" panose="05000000000000000000" pitchFamily="2" charset="2"/>
              <a:buChar char="Ø"/>
            </a:pPr>
            <a:r>
              <a:rPr lang="fr-FR" sz="1400" dirty="0"/>
              <a:t>Tout le monde, au siège, sur le terrain en France et à l’International </a:t>
            </a:r>
          </a:p>
          <a:p>
            <a:pPr marL="171450" indent="-171450">
              <a:buFont typeface="Arial" panose="020B0604020202020204" pitchFamily="34" charset="0"/>
              <a:buChar char="•"/>
            </a:pPr>
            <a:endParaRPr lang="fr-FR" sz="1100" dirty="0"/>
          </a:p>
          <a:p>
            <a:r>
              <a:rPr lang="fr-FR" b="1" dirty="0">
                <a:solidFill>
                  <a:srgbClr val="0070C0"/>
                </a:solidFill>
              </a:rPr>
              <a:t>Quelles sont les grandes étapes ? </a:t>
            </a:r>
          </a:p>
          <a:p>
            <a:pPr lvl="1" indent="-457200">
              <a:buFont typeface="Wingdings" panose="05000000000000000000" pitchFamily="2" charset="2"/>
              <a:buChar char="Ø"/>
            </a:pPr>
            <a:r>
              <a:rPr lang="fr-FR" sz="1400" dirty="0"/>
              <a:t>2017 : Revue des </a:t>
            </a:r>
            <a:r>
              <a:rPr lang="fr-FR" sz="1400" dirty="0" err="1"/>
              <a:t>process</a:t>
            </a:r>
            <a:r>
              <a:rPr lang="fr-FR" sz="1400" dirty="0"/>
              <a:t> </a:t>
            </a:r>
            <a:r>
              <a:rPr lang="fr-FR" sz="1400" dirty="0" err="1"/>
              <a:t>MdM</a:t>
            </a:r>
            <a:r>
              <a:rPr lang="fr-FR" sz="1400" dirty="0"/>
              <a:t>, étude infrastructure et sécurité, </a:t>
            </a:r>
            <a:r>
              <a:rPr lang="fr-FR" sz="1400" dirty="0">
                <a:sym typeface="Wingdings" panose="05000000000000000000" pitchFamily="2" charset="2"/>
              </a:rPr>
              <a:t>Téléphonie IP, </a:t>
            </a:r>
            <a:r>
              <a:rPr lang="fr-FR" sz="1400" dirty="0"/>
              <a:t>workflow d’approbation, Portail intranet </a:t>
            </a:r>
          </a:p>
          <a:p>
            <a:pPr lvl="1" indent="-457200">
              <a:buFont typeface="Wingdings" panose="05000000000000000000" pitchFamily="2" charset="2"/>
              <a:buChar char="Ø"/>
            </a:pPr>
            <a:r>
              <a:rPr lang="fr-FR" sz="1400" dirty="0"/>
              <a:t>2018 : O</a:t>
            </a:r>
            <a:r>
              <a:rPr lang="fr-FR" sz="1400" dirty="0">
                <a:sym typeface="Wingdings" panose="05000000000000000000" pitchFamily="2" charset="2"/>
              </a:rPr>
              <a:t>utils </a:t>
            </a:r>
            <a:r>
              <a:rPr lang="fr-FR" sz="1400" dirty="0"/>
              <a:t>collaboratifs, </a:t>
            </a:r>
            <a:r>
              <a:rPr lang="fr-FR" sz="1400" dirty="0">
                <a:sym typeface="Wingdings" panose="05000000000000000000" pitchFamily="2" charset="2"/>
              </a:rPr>
              <a:t>Outils d’enquête, dossier patient … </a:t>
            </a:r>
            <a:r>
              <a:rPr lang="fr-FR" sz="1400" dirty="0"/>
              <a:t> </a:t>
            </a:r>
          </a:p>
          <a:p>
            <a:pPr lvl="1" indent="-457200">
              <a:buFont typeface="Wingdings" panose="05000000000000000000" pitchFamily="2" charset="2"/>
              <a:buChar char="Ø"/>
            </a:pPr>
            <a:r>
              <a:rPr lang="fr-FR" sz="1400" dirty="0"/>
              <a:t>2019 : Outils RH, Finance, contrats bailleurs, Logistique et Achats, Service Généraux </a:t>
            </a:r>
          </a:p>
        </p:txBody>
      </p:sp>
      <p:sp>
        <p:nvSpPr>
          <p:cNvPr id="6" name="ZoneTexte 5"/>
          <p:cNvSpPr txBox="1"/>
          <p:nvPr/>
        </p:nvSpPr>
        <p:spPr>
          <a:xfrm>
            <a:off x="2439076" y="546152"/>
            <a:ext cx="5183535" cy="400110"/>
          </a:xfrm>
          <a:prstGeom prst="rect">
            <a:avLst/>
          </a:prstGeom>
          <a:noFill/>
        </p:spPr>
        <p:txBody>
          <a:bodyPr wrap="none" rtlCol="0">
            <a:spAutoFit/>
          </a:bodyPr>
          <a:lstStyle/>
          <a:p>
            <a:r>
              <a:rPr lang="fr-FR" sz="2000" b="1" dirty="0">
                <a:solidFill>
                  <a:srgbClr val="0070C0"/>
                </a:solidFill>
                <a:latin typeface="+mj-lt"/>
              </a:rPr>
              <a:t>Schéma Directeur des Systèmes d’Informations</a:t>
            </a:r>
          </a:p>
        </p:txBody>
      </p:sp>
      <p:sp>
        <p:nvSpPr>
          <p:cNvPr id="7" name="Ellipse 6"/>
          <p:cNvSpPr/>
          <p:nvPr/>
        </p:nvSpPr>
        <p:spPr>
          <a:xfrm>
            <a:off x="2039529"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a:t>
            </a:r>
          </a:p>
        </p:txBody>
      </p:sp>
    </p:spTree>
    <p:extLst>
      <p:ext uri="{BB962C8B-B14F-4D97-AF65-F5344CB8AC3E}">
        <p14:creationId xmlns:p14="http://schemas.microsoft.com/office/powerpoint/2010/main" val="86569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
                                            <p:txEl>
                                              <p:pRg st="16" end="16"/>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
                                            <p:txEl>
                                              <p:pRg st="17" end="1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3">
                                            <p:txEl>
                                              <p:pRg st="18" end="1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755576" y="1588197"/>
            <a:ext cx="7632848" cy="5109091"/>
          </a:xfrm>
          <a:prstGeom prst="rect">
            <a:avLst/>
          </a:prstGeom>
        </p:spPr>
        <p:txBody>
          <a:bodyPr wrap="square">
            <a:spAutoFit/>
          </a:bodyPr>
          <a:lstStyle/>
          <a:p>
            <a:r>
              <a:rPr lang="fr-FR" b="1" dirty="0">
                <a:solidFill>
                  <a:srgbClr val="0070C0"/>
                </a:solidFill>
              </a:rPr>
              <a:t>De quoi parle-t-on ?</a:t>
            </a:r>
          </a:p>
          <a:p>
            <a:r>
              <a:rPr lang="fr-FR" dirty="0"/>
              <a:t>Une équipe MDM, rattachée au DG, en charge de faire partager et intégrer toutes les composantes du changement auprès de l’ensemble des communautés de MdM  </a:t>
            </a:r>
            <a:br>
              <a:rPr lang="fr-FR" dirty="0"/>
            </a:br>
            <a:endParaRPr lang="fr-FR" b="1" dirty="0">
              <a:solidFill>
                <a:srgbClr val="0070C0"/>
              </a:solidFill>
            </a:endParaRPr>
          </a:p>
          <a:p>
            <a:r>
              <a:rPr lang="fr-FR" b="1" dirty="0">
                <a:solidFill>
                  <a:srgbClr val="0070C0"/>
                </a:solidFill>
              </a:rPr>
              <a:t>Pourquoi ?  </a:t>
            </a:r>
          </a:p>
          <a:p>
            <a:pPr marL="457200" indent="-457200">
              <a:buFont typeface="Wingdings" panose="05000000000000000000" pitchFamily="2" charset="2"/>
              <a:buChar char="Ø"/>
            </a:pPr>
            <a:r>
              <a:rPr lang="fr-FR" sz="1600" dirty="0">
                <a:sym typeface="Wingdings" panose="05000000000000000000" pitchFamily="2" charset="2"/>
              </a:rPr>
              <a:t>Faciliter le processus de changement en faisant partager à chacun </a:t>
            </a:r>
            <a:r>
              <a:rPr lang="fr-FR" altLang="fr-FR" sz="1600" dirty="0"/>
              <a:t>quelles sont les conséquences et changements pour sa direction, son programme et ses actions au quotidien</a:t>
            </a:r>
            <a:endParaRPr lang="fr-FR" sz="1600" dirty="0">
              <a:sym typeface="Wingdings" panose="05000000000000000000" pitchFamily="2" charset="2"/>
            </a:endParaRPr>
          </a:p>
          <a:p>
            <a:pPr marL="457200" indent="-457200">
              <a:buFont typeface="Wingdings" panose="05000000000000000000" pitchFamily="2" charset="2"/>
              <a:buChar char="Ø"/>
            </a:pPr>
            <a:r>
              <a:rPr lang="fr-FR" sz="1600" dirty="0">
                <a:sym typeface="Wingdings" panose="05000000000000000000" pitchFamily="2" charset="2"/>
              </a:rPr>
              <a:t>Structurer les différentes étapes de ce projet </a:t>
            </a:r>
          </a:p>
          <a:p>
            <a:pPr marL="457200" indent="-457200">
              <a:buFont typeface="Wingdings" panose="05000000000000000000" pitchFamily="2" charset="2"/>
              <a:buChar char="Ø"/>
            </a:pPr>
            <a:r>
              <a:rPr lang="fr-FR" sz="1600" dirty="0">
                <a:sym typeface="Wingdings" panose="05000000000000000000" pitchFamily="2" charset="2"/>
              </a:rPr>
              <a:t>Communiquer régulièrement auprès des différentes communautés de MdM </a:t>
            </a:r>
          </a:p>
          <a:p>
            <a:endParaRPr lang="fr-FR" dirty="0"/>
          </a:p>
          <a:p>
            <a:r>
              <a:rPr lang="fr-FR" b="1" dirty="0">
                <a:solidFill>
                  <a:srgbClr val="0070C0"/>
                </a:solidFill>
              </a:rPr>
              <a:t>Qui est concerné ? </a:t>
            </a:r>
          </a:p>
          <a:p>
            <a:pPr marL="457200" indent="-457200">
              <a:buFont typeface="Wingdings" panose="05000000000000000000" pitchFamily="2" charset="2"/>
              <a:buChar char="Ø"/>
            </a:pPr>
            <a:r>
              <a:rPr lang="fr-FR" sz="1600" dirty="0"/>
              <a:t>Tous par le changement !</a:t>
            </a:r>
          </a:p>
          <a:p>
            <a:endParaRPr lang="fr-FR" b="1" dirty="0"/>
          </a:p>
          <a:p>
            <a:r>
              <a:rPr lang="fr-FR" b="1" dirty="0">
                <a:solidFill>
                  <a:srgbClr val="0070C0"/>
                </a:solidFill>
              </a:rPr>
              <a:t>Quelles sont les grandes étapes ? </a:t>
            </a:r>
          </a:p>
          <a:p>
            <a:pPr marL="457200" indent="-457200">
              <a:buFont typeface="Wingdings" panose="05000000000000000000" pitchFamily="2" charset="2"/>
              <a:buChar char="Ø"/>
            </a:pPr>
            <a:r>
              <a:rPr lang="fr-FR" sz="1600" dirty="0"/>
              <a:t>Fin du recrutement du chef de projet avant les JDM </a:t>
            </a:r>
          </a:p>
          <a:p>
            <a:pPr marL="457200" indent="-457200">
              <a:buFont typeface="Wingdings" panose="05000000000000000000" pitchFamily="2" charset="2"/>
              <a:buChar char="Ø"/>
            </a:pPr>
            <a:r>
              <a:rPr lang="fr-FR" sz="1600" dirty="0"/>
              <a:t>Lancement de l’équipe post JDM  </a:t>
            </a:r>
          </a:p>
          <a:p>
            <a:endParaRPr lang="fr-FR" b="1" dirty="0"/>
          </a:p>
        </p:txBody>
      </p:sp>
      <p:sp>
        <p:nvSpPr>
          <p:cNvPr id="6" name="ZoneTexte 5"/>
          <p:cNvSpPr txBox="1"/>
          <p:nvPr/>
        </p:nvSpPr>
        <p:spPr>
          <a:xfrm>
            <a:off x="2439076" y="546152"/>
            <a:ext cx="3125984" cy="400110"/>
          </a:xfrm>
          <a:prstGeom prst="rect">
            <a:avLst/>
          </a:prstGeom>
          <a:noFill/>
        </p:spPr>
        <p:txBody>
          <a:bodyPr wrap="none" rtlCol="0">
            <a:spAutoFit/>
          </a:bodyPr>
          <a:lstStyle/>
          <a:p>
            <a:r>
              <a:rPr lang="fr-FR" sz="2000" b="1" dirty="0">
                <a:solidFill>
                  <a:srgbClr val="0070C0"/>
                </a:solidFill>
                <a:latin typeface="+mj-lt"/>
              </a:rPr>
              <a:t>Equipe d’accompagnement </a:t>
            </a:r>
          </a:p>
        </p:txBody>
      </p:sp>
      <p:sp>
        <p:nvSpPr>
          <p:cNvPr id="7" name="Ellipse 6"/>
          <p:cNvSpPr/>
          <p:nvPr/>
        </p:nvSpPr>
        <p:spPr>
          <a:xfrm>
            <a:off x="1979712" y="546152"/>
            <a:ext cx="399547" cy="39954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7</a:t>
            </a:r>
          </a:p>
        </p:txBody>
      </p:sp>
    </p:spTree>
    <p:extLst>
      <p:ext uri="{BB962C8B-B14F-4D97-AF65-F5344CB8AC3E}">
        <p14:creationId xmlns:p14="http://schemas.microsoft.com/office/powerpoint/2010/main" val="207564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Rectangle 52"/>
          <p:cNvSpPr/>
          <p:nvPr/>
        </p:nvSpPr>
        <p:spPr>
          <a:xfrm>
            <a:off x="1259632" y="2348880"/>
            <a:ext cx="5328592" cy="369332"/>
          </a:xfrm>
          <a:prstGeom prst="rect">
            <a:avLst/>
          </a:prstGeom>
        </p:spPr>
        <p:txBody>
          <a:bodyPr wrap="square">
            <a:spAutoFit/>
          </a:bodyPr>
          <a:lstStyle/>
          <a:p>
            <a:r>
              <a:rPr lang="fr-FR" b="1" dirty="0">
                <a:solidFill>
                  <a:srgbClr val="0070C0"/>
                </a:solidFill>
              </a:rPr>
              <a:t>Merci… </a:t>
            </a:r>
            <a:endParaRPr lang="fr-FR" b="1" dirty="0"/>
          </a:p>
        </p:txBody>
      </p:sp>
    </p:spTree>
    <p:extLst>
      <p:ext uri="{BB962C8B-B14F-4D97-AF65-F5344CB8AC3E}">
        <p14:creationId xmlns:p14="http://schemas.microsoft.com/office/powerpoint/2010/main" val="342918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857544" y="532205"/>
            <a:ext cx="7034935" cy="400110"/>
          </a:xfrm>
          <a:prstGeom prst="rect">
            <a:avLst/>
          </a:prstGeom>
        </p:spPr>
        <p:txBody>
          <a:bodyPr wrap="square">
            <a:spAutoFit/>
          </a:bodyPr>
          <a:lstStyle/>
          <a:p>
            <a:r>
              <a:rPr lang="fr-FR" sz="2000" b="1" dirty="0">
                <a:solidFill>
                  <a:srgbClr val="0070C0"/>
                </a:solidFill>
                <a:latin typeface="+mj-lt"/>
              </a:rPr>
              <a:t>Objectif de la réunion  </a:t>
            </a:r>
          </a:p>
        </p:txBody>
      </p:sp>
      <p:sp>
        <p:nvSpPr>
          <p:cNvPr id="53" name="Rectangle 52"/>
          <p:cNvSpPr/>
          <p:nvPr/>
        </p:nvSpPr>
        <p:spPr>
          <a:xfrm>
            <a:off x="683568" y="2132856"/>
            <a:ext cx="7632848" cy="2585323"/>
          </a:xfrm>
          <a:prstGeom prst="rect">
            <a:avLst/>
          </a:prstGeom>
        </p:spPr>
        <p:txBody>
          <a:bodyPr wrap="square">
            <a:spAutoFit/>
          </a:bodyPr>
          <a:lstStyle/>
          <a:p>
            <a:r>
              <a:rPr lang="fr-FR" b="1" dirty="0">
                <a:solidFill>
                  <a:srgbClr val="0070C0"/>
                </a:solidFill>
              </a:rPr>
              <a:t>Vous présenter le projet d’évolution de Médecins de Monde : Horizon 2025 </a:t>
            </a:r>
          </a:p>
          <a:p>
            <a:endParaRPr lang="fr-FR" b="1" dirty="0">
              <a:solidFill>
                <a:srgbClr val="0070C0"/>
              </a:solidFill>
            </a:endParaRPr>
          </a:p>
          <a:p>
            <a:endParaRPr lang="fr-FR" b="1" dirty="0">
              <a:solidFill>
                <a:srgbClr val="0070C0"/>
              </a:solidFill>
            </a:endParaRPr>
          </a:p>
          <a:p>
            <a:r>
              <a:rPr lang="fr-FR" b="1" dirty="0">
                <a:solidFill>
                  <a:srgbClr val="0070C0"/>
                </a:solidFill>
              </a:rPr>
              <a:t>Partager l’avancement des différents projets qui s’inscrivent dans le cadre de cette ambition </a:t>
            </a:r>
          </a:p>
          <a:p>
            <a:endParaRPr lang="fr-FR" b="1" dirty="0">
              <a:solidFill>
                <a:srgbClr val="0070C0"/>
              </a:solidFill>
            </a:endParaRPr>
          </a:p>
          <a:p>
            <a:endParaRPr lang="fr-FR" b="1" dirty="0">
              <a:solidFill>
                <a:srgbClr val="0070C0"/>
              </a:solidFill>
            </a:endParaRPr>
          </a:p>
          <a:p>
            <a:endParaRPr lang="fr-FR" b="1" dirty="0"/>
          </a:p>
        </p:txBody>
      </p:sp>
    </p:spTree>
    <p:extLst>
      <p:ext uri="{BB962C8B-B14F-4D97-AF65-F5344CB8AC3E}">
        <p14:creationId xmlns:p14="http://schemas.microsoft.com/office/powerpoint/2010/main" val="101326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860506" y="1628800"/>
            <a:ext cx="2133600" cy="365125"/>
          </a:xfrm>
        </p:spPr>
        <p:txBody>
          <a:bodyPr/>
          <a:lstStyle/>
          <a:p>
            <a:fld id="{776A0547-6DA8-464E-A65F-C2E928CF4A69}" type="slidenum">
              <a:rPr lang="fr-FR" smtClean="0"/>
              <a:pPr/>
              <a:t>3</a:t>
            </a:fld>
            <a:endParaRPr lang="fr-FR" dirty="0"/>
          </a:p>
        </p:txBody>
      </p:sp>
      <p:sp>
        <p:nvSpPr>
          <p:cNvPr id="8" name="Ellipse 7"/>
          <p:cNvSpPr/>
          <p:nvPr/>
        </p:nvSpPr>
        <p:spPr>
          <a:xfrm>
            <a:off x="3238229" y="1959614"/>
            <a:ext cx="1165594" cy="115698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rPr>
              <a:t>Vision</a:t>
            </a:r>
          </a:p>
        </p:txBody>
      </p:sp>
      <p:sp>
        <p:nvSpPr>
          <p:cNvPr id="9" name="Ellipse 8"/>
          <p:cNvSpPr/>
          <p:nvPr/>
        </p:nvSpPr>
        <p:spPr>
          <a:xfrm>
            <a:off x="1988269" y="3518004"/>
            <a:ext cx="1249960" cy="1181092"/>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FDR du Réseau</a:t>
            </a:r>
          </a:p>
        </p:txBody>
      </p:sp>
      <p:sp>
        <p:nvSpPr>
          <p:cNvPr id="10" name="Ellipse 9"/>
          <p:cNvSpPr/>
          <p:nvPr/>
        </p:nvSpPr>
        <p:spPr>
          <a:xfrm>
            <a:off x="6512919" y="3759619"/>
            <a:ext cx="991703" cy="105368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SDSI</a:t>
            </a:r>
          </a:p>
        </p:txBody>
      </p:sp>
      <p:sp>
        <p:nvSpPr>
          <p:cNvPr id="11" name="Ellipse 10"/>
          <p:cNvSpPr/>
          <p:nvPr/>
        </p:nvSpPr>
        <p:spPr>
          <a:xfrm>
            <a:off x="893447" y="4407210"/>
            <a:ext cx="1198309" cy="11569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Copil Vie Asso</a:t>
            </a:r>
          </a:p>
        </p:txBody>
      </p:sp>
      <p:sp>
        <p:nvSpPr>
          <p:cNvPr id="12" name="Ellipse 11"/>
          <p:cNvSpPr/>
          <p:nvPr/>
        </p:nvSpPr>
        <p:spPr>
          <a:xfrm>
            <a:off x="737379" y="1964369"/>
            <a:ext cx="878504" cy="83675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latin typeface="+mj-lt"/>
              </a:rPr>
              <a:t>FDR CA </a:t>
            </a:r>
          </a:p>
        </p:txBody>
      </p:sp>
      <p:sp>
        <p:nvSpPr>
          <p:cNvPr id="13" name="Ellipse 12"/>
          <p:cNvSpPr/>
          <p:nvPr/>
        </p:nvSpPr>
        <p:spPr>
          <a:xfrm>
            <a:off x="3503444" y="3400917"/>
            <a:ext cx="1144075" cy="1156987"/>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Copil Indep. Fin.</a:t>
            </a:r>
          </a:p>
        </p:txBody>
      </p:sp>
      <p:sp>
        <p:nvSpPr>
          <p:cNvPr id="14" name="Ellipse 13"/>
          <p:cNvSpPr/>
          <p:nvPr/>
        </p:nvSpPr>
        <p:spPr>
          <a:xfrm>
            <a:off x="2756312" y="4699096"/>
            <a:ext cx="1287837" cy="115698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DSP</a:t>
            </a:r>
          </a:p>
        </p:txBody>
      </p:sp>
      <p:sp>
        <p:nvSpPr>
          <p:cNvPr id="15" name="Ellipse 14"/>
          <p:cNvSpPr/>
          <p:nvPr/>
        </p:nvSpPr>
        <p:spPr>
          <a:xfrm>
            <a:off x="525051" y="3105312"/>
            <a:ext cx="1277507" cy="1084675"/>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t>BAIN</a:t>
            </a:r>
          </a:p>
        </p:txBody>
      </p:sp>
      <p:sp>
        <p:nvSpPr>
          <p:cNvPr id="16" name="Ellipse 15"/>
          <p:cNvSpPr/>
          <p:nvPr/>
        </p:nvSpPr>
        <p:spPr>
          <a:xfrm>
            <a:off x="4406220" y="4627860"/>
            <a:ext cx="1074346" cy="115698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PA</a:t>
            </a:r>
          </a:p>
        </p:txBody>
      </p:sp>
      <p:sp>
        <p:nvSpPr>
          <p:cNvPr id="17" name="Ellipse 16"/>
          <p:cNvSpPr/>
          <p:nvPr/>
        </p:nvSpPr>
        <p:spPr>
          <a:xfrm>
            <a:off x="5226524" y="3572538"/>
            <a:ext cx="1074346" cy="115698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PS</a:t>
            </a:r>
          </a:p>
        </p:txBody>
      </p:sp>
      <p:sp>
        <p:nvSpPr>
          <p:cNvPr id="18" name="Ellipse 17"/>
          <p:cNvSpPr/>
          <p:nvPr/>
        </p:nvSpPr>
        <p:spPr>
          <a:xfrm>
            <a:off x="4559348" y="2158408"/>
            <a:ext cx="1253403" cy="115698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t>PLA</a:t>
            </a:r>
          </a:p>
        </p:txBody>
      </p:sp>
      <p:sp>
        <p:nvSpPr>
          <p:cNvPr id="19" name="Ellipse 18"/>
          <p:cNvSpPr/>
          <p:nvPr/>
        </p:nvSpPr>
        <p:spPr>
          <a:xfrm>
            <a:off x="6084168" y="2472492"/>
            <a:ext cx="1368759" cy="105368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t>Adoption</a:t>
            </a:r>
          </a:p>
        </p:txBody>
      </p:sp>
      <p:sp>
        <p:nvSpPr>
          <p:cNvPr id="20" name="Ellipse 19"/>
          <p:cNvSpPr/>
          <p:nvPr/>
        </p:nvSpPr>
        <p:spPr>
          <a:xfrm>
            <a:off x="1988269" y="2177711"/>
            <a:ext cx="991703" cy="105368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err="1">
                <a:latin typeface="+mj-lt"/>
              </a:rPr>
              <a:t>Rés</a:t>
            </a:r>
            <a:r>
              <a:rPr lang="fr-FR" sz="2000" dirty="0">
                <a:latin typeface="+mj-lt"/>
              </a:rPr>
              <a:t>. 2</a:t>
            </a:r>
          </a:p>
        </p:txBody>
      </p:sp>
      <p:sp>
        <p:nvSpPr>
          <p:cNvPr id="21" name="Ellipse 20"/>
          <p:cNvSpPr/>
          <p:nvPr/>
        </p:nvSpPr>
        <p:spPr>
          <a:xfrm>
            <a:off x="6498339" y="5280187"/>
            <a:ext cx="599433" cy="62874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a:t>
            </a:r>
          </a:p>
        </p:txBody>
      </p:sp>
      <p:sp>
        <p:nvSpPr>
          <p:cNvPr id="22" name="Ellipse 21"/>
          <p:cNvSpPr/>
          <p:nvPr/>
        </p:nvSpPr>
        <p:spPr>
          <a:xfrm>
            <a:off x="8195521" y="5280187"/>
            <a:ext cx="599433" cy="628749"/>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a:t>
            </a:r>
          </a:p>
        </p:txBody>
      </p:sp>
      <p:sp>
        <p:nvSpPr>
          <p:cNvPr id="23" name="Ellipse 22"/>
          <p:cNvSpPr/>
          <p:nvPr/>
        </p:nvSpPr>
        <p:spPr>
          <a:xfrm>
            <a:off x="7341592" y="5280187"/>
            <a:ext cx="599433" cy="62874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t>….</a:t>
            </a:r>
          </a:p>
        </p:txBody>
      </p:sp>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950149" y="383580"/>
            <a:ext cx="6654300" cy="707886"/>
          </a:xfrm>
          <a:prstGeom prst="rect">
            <a:avLst/>
          </a:prstGeom>
        </p:spPr>
        <p:txBody>
          <a:bodyPr wrap="square">
            <a:spAutoFit/>
          </a:bodyPr>
          <a:lstStyle/>
          <a:p>
            <a:r>
              <a:rPr lang="fr-FR" sz="2000" b="1" dirty="0">
                <a:solidFill>
                  <a:srgbClr val="0070C0"/>
                </a:solidFill>
                <a:latin typeface="+mj-lt"/>
              </a:rPr>
              <a:t>Une impression d’avoir une multitude d’initiatives et de projets en cours …</a:t>
            </a:r>
          </a:p>
        </p:txBody>
      </p:sp>
    </p:spTree>
    <p:extLst>
      <p:ext uri="{BB962C8B-B14F-4D97-AF65-F5344CB8AC3E}">
        <p14:creationId xmlns:p14="http://schemas.microsoft.com/office/powerpoint/2010/main" val="312338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down)">
                                      <p:cBhvr>
                                        <p:cTn id="49" dur="500"/>
                                        <p:tgtEl>
                                          <p:spTgt spid="21"/>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500"/>
                                        <p:tgtEl>
                                          <p:spTgt spid="23"/>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down)">
                                      <p:cBhvr>
                                        <p:cTn id="5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4" name="Groupe 3"/>
          <p:cNvGrpSpPr/>
          <p:nvPr/>
        </p:nvGrpSpPr>
        <p:grpSpPr>
          <a:xfrm>
            <a:off x="390067" y="1301485"/>
            <a:ext cx="7920037" cy="3218795"/>
            <a:chOff x="390067" y="1301485"/>
            <a:chExt cx="7920037" cy="3218795"/>
          </a:xfrm>
        </p:grpSpPr>
        <p:sp>
          <p:nvSpPr>
            <p:cNvPr id="18" name="AutoShape 11"/>
            <p:cNvSpPr>
              <a:spLocks noChangeArrowheads="1"/>
            </p:cNvSpPr>
            <p:nvPr/>
          </p:nvSpPr>
          <p:spPr bwMode="auto">
            <a:xfrm rot="4562833">
              <a:off x="3391236" y="-398589"/>
              <a:ext cx="1917700" cy="792003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5418 w 21600"/>
                <a:gd name="T13" fmla="*/ 5418 h 21600"/>
                <a:gd name="T14" fmla="*/ 16182 w 21600"/>
                <a:gd name="T15" fmla="*/ 16182 h 21600"/>
              </a:gdLst>
              <a:ahLst/>
              <a:cxnLst>
                <a:cxn ang="T8">
                  <a:pos x="T0" y="T1"/>
                </a:cxn>
                <a:cxn ang="T9">
                  <a:pos x="T2" y="T3"/>
                </a:cxn>
                <a:cxn ang="T10">
                  <a:pos x="T4" y="T5"/>
                </a:cxn>
                <a:cxn ang="T11">
                  <a:pos x="T6" y="T7"/>
                </a:cxn>
              </a:cxnLst>
              <a:rect l="T12" t="T13" r="T14" b="T15"/>
              <a:pathLst>
                <a:path w="21600" h="21600">
                  <a:moveTo>
                    <a:pt x="0" y="0"/>
                  </a:moveTo>
                  <a:lnTo>
                    <a:pt x="7236" y="21600"/>
                  </a:lnTo>
                  <a:lnTo>
                    <a:pt x="14364" y="21600"/>
                  </a:lnTo>
                  <a:lnTo>
                    <a:pt x="21600" y="0"/>
                  </a:lnTo>
                  <a:lnTo>
                    <a:pt x="0" y="0"/>
                  </a:lnTo>
                  <a:close/>
                </a:path>
              </a:pathLst>
            </a:custGeom>
            <a:gradFill rotWithShape="1">
              <a:gsLst>
                <a:gs pos="0">
                  <a:schemeClr val="tx2">
                    <a:lumMod val="40000"/>
                    <a:lumOff val="60000"/>
                  </a:schemeClr>
                </a:gs>
                <a:gs pos="100000">
                  <a:schemeClr val="tx2"/>
                </a:gs>
              </a:gsLst>
              <a:lin ang="5400000" scaled="1"/>
            </a:gradFill>
            <a:ln>
              <a:noFill/>
            </a:ln>
            <a:effectLst/>
          </p:spPr>
          <p:txBody>
            <a:bodyPr wrap="none" anchor="ctr"/>
            <a:lstStyle/>
            <a:p>
              <a:endParaRPr lang="fr-FR"/>
            </a:p>
          </p:txBody>
        </p:sp>
        <p:sp>
          <p:nvSpPr>
            <p:cNvPr id="38" name="Rectangle 18"/>
            <p:cNvSpPr>
              <a:spLocks noChangeArrowheads="1"/>
            </p:cNvSpPr>
            <p:nvPr/>
          </p:nvSpPr>
          <p:spPr bwMode="auto">
            <a:xfrm>
              <a:off x="499490" y="2153825"/>
              <a:ext cx="697226" cy="307777"/>
            </a:xfrm>
            <a:prstGeom prst="rect">
              <a:avLst/>
            </a:prstGeom>
            <a:noFill/>
            <a:ln w="1905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r>
                <a:rPr lang="fr-FR" altLang="fr-FR" b="1" dirty="0"/>
                <a:t>2015</a:t>
              </a:r>
            </a:p>
          </p:txBody>
        </p:sp>
        <p:sp>
          <p:nvSpPr>
            <p:cNvPr id="41" name="Rectangle 18"/>
            <p:cNvSpPr>
              <a:spLocks noChangeArrowheads="1"/>
            </p:cNvSpPr>
            <p:nvPr/>
          </p:nvSpPr>
          <p:spPr bwMode="auto">
            <a:xfrm>
              <a:off x="3651215" y="1587788"/>
              <a:ext cx="1103459" cy="307777"/>
            </a:xfrm>
            <a:prstGeom prst="rect">
              <a:avLst/>
            </a:prstGeom>
            <a:noFill/>
            <a:ln w="1905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r>
                <a:rPr lang="fr-FR" altLang="fr-FR" b="1" dirty="0"/>
                <a:t>2016-2020</a:t>
              </a:r>
            </a:p>
          </p:txBody>
        </p:sp>
        <p:sp>
          <p:nvSpPr>
            <p:cNvPr id="52" name="Étoile à 5 branches 51"/>
            <p:cNvSpPr/>
            <p:nvPr/>
          </p:nvSpPr>
          <p:spPr>
            <a:xfrm>
              <a:off x="7109263" y="1553555"/>
              <a:ext cx="987117" cy="880426"/>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4" name="Rectangle 18"/>
            <p:cNvSpPr>
              <a:spLocks noChangeArrowheads="1"/>
            </p:cNvSpPr>
            <p:nvPr/>
          </p:nvSpPr>
          <p:spPr bwMode="auto">
            <a:xfrm>
              <a:off x="6563721" y="1301485"/>
              <a:ext cx="755799" cy="307777"/>
            </a:xfrm>
            <a:prstGeom prst="rect">
              <a:avLst/>
            </a:prstGeom>
            <a:noFill/>
            <a:ln w="19050" algn="ctr">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1400">
                  <a:solidFill>
                    <a:schemeClr val="tx1"/>
                  </a:solidFill>
                  <a:latin typeface="Arial" panose="020B0604020202020204" pitchFamily="34" charset="0"/>
                  <a:cs typeface="Arial" panose="020B0604020202020204" pitchFamily="34" charset="0"/>
                </a:defRPr>
              </a:lvl1pPr>
              <a:lvl2pPr marL="742950" indent="-285750">
                <a:defRPr sz="1400">
                  <a:solidFill>
                    <a:schemeClr val="tx1"/>
                  </a:solidFill>
                  <a:latin typeface="Arial" panose="020B0604020202020204" pitchFamily="34" charset="0"/>
                  <a:cs typeface="Arial" panose="020B0604020202020204" pitchFamily="34" charset="0"/>
                </a:defRPr>
              </a:lvl2pPr>
              <a:lvl3pPr marL="1143000" indent="-228600">
                <a:defRPr sz="1400">
                  <a:solidFill>
                    <a:schemeClr val="tx1"/>
                  </a:solidFill>
                  <a:latin typeface="Arial" panose="020B0604020202020204" pitchFamily="34" charset="0"/>
                  <a:cs typeface="Arial" panose="020B0604020202020204" pitchFamily="34" charset="0"/>
                </a:defRPr>
              </a:lvl3pPr>
              <a:lvl4pPr marL="1600200" indent="-228600">
                <a:defRPr sz="1400">
                  <a:solidFill>
                    <a:schemeClr val="tx1"/>
                  </a:solidFill>
                  <a:latin typeface="Arial" panose="020B0604020202020204" pitchFamily="34" charset="0"/>
                  <a:cs typeface="Arial" panose="020B0604020202020204" pitchFamily="34" charset="0"/>
                </a:defRPr>
              </a:lvl4pPr>
              <a:lvl5pPr marL="2057400" indent="-22860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cs typeface="Arial" panose="020B0604020202020204" pitchFamily="34" charset="0"/>
                </a:defRPr>
              </a:lvl9pPr>
            </a:lstStyle>
            <a:p>
              <a:pPr eaLnBrk="1" hangingPunct="1"/>
              <a:r>
                <a:rPr lang="fr-FR" altLang="fr-FR" b="1" dirty="0"/>
                <a:t>2025</a:t>
              </a:r>
            </a:p>
          </p:txBody>
        </p:sp>
      </p:grpSp>
      <p:sp>
        <p:nvSpPr>
          <p:cNvPr id="5" name="Rectangle 4"/>
          <p:cNvSpPr/>
          <p:nvPr/>
        </p:nvSpPr>
        <p:spPr>
          <a:xfrm>
            <a:off x="1950149" y="575551"/>
            <a:ext cx="6654300" cy="707886"/>
          </a:xfrm>
          <a:prstGeom prst="rect">
            <a:avLst/>
          </a:prstGeom>
        </p:spPr>
        <p:txBody>
          <a:bodyPr wrap="square">
            <a:spAutoFit/>
          </a:bodyPr>
          <a:lstStyle/>
          <a:p>
            <a:r>
              <a:rPr lang="fr-FR" sz="2000" b="1" dirty="0">
                <a:solidFill>
                  <a:srgbClr val="0070C0"/>
                </a:solidFill>
                <a:latin typeface="+mj-lt"/>
              </a:rPr>
              <a:t>… qui tous s’ordonnent autour du projet d’évolution de l’association</a:t>
            </a:r>
          </a:p>
        </p:txBody>
      </p:sp>
      <p:sp>
        <p:nvSpPr>
          <p:cNvPr id="31" name="Ellipse 30"/>
          <p:cNvSpPr/>
          <p:nvPr/>
        </p:nvSpPr>
        <p:spPr>
          <a:xfrm>
            <a:off x="7112921" y="2294758"/>
            <a:ext cx="1165594" cy="1156988"/>
          </a:xfrm>
          <a:prstGeom prst="ellipse">
            <a:avLst/>
          </a:prstGeom>
          <a:solidFill>
            <a:srgbClr val="FFFF00">
              <a:alpha val="2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dirty="0">
              <a:solidFill>
                <a:schemeClr val="tx1"/>
              </a:solidFill>
            </a:endParaRPr>
          </a:p>
        </p:txBody>
      </p:sp>
      <p:sp>
        <p:nvSpPr>
          <p:cNvPr id="20" name="Rectangle 5"/>
          <p:cNvSpPr>
            <a:spLocks noChangeArrowheads="1"/>
          </p:cNvSpPr>
          <p:nvPr/>
        </p:nvSpPr>
        <p:spPr bwMode="auto">
          <a:xfrm>
            <a:off x="3267327" y="2923614"/>
            <a:ext cx="2429854" cy="571500"/>
          </a:xfrm>
          <a:prstGeom prst="rect">
            <a:avLst/>
          </a:prstGeom>
          <a:solidFill>
            <a:schemeClr val="bg1"/>
          </a:solidFill>
          <a:ln w="38100">
            <a:solidFill>
              <a:schemeClr val="tx2">
                <a:lumMod val="60000"/>
                <a:lumOff val="40000"/>
              </a:schemeClr>
            </a:solidFill>
            <a:miter lim="800000"/>
            <a:headEnd/>
            <a:tailEnd/>
          </a:ln>
          <a:effectLst/>
        </p:spPr>
        <p:txBody>
          <a:bodyPr/>
          <a:lstStyle>
            <a:lvl1pPr>
              <a:spcBef>
                <a:spcPct val="100000"/>
              </a:spcBef>
              <a:buBlip>
                <a:blip r:embed="rId3"/>
              </a:buBlip>
              <a:defRPr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14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FontTx/>
              <a:buNone/>
            </a:pPr>
            <a:r>
              <a:rPr lang="fr-FR" altLang="fr-FR" sz="1600" dirty="0"/>
              <a:t>Le Plan Stratégique et le Plan d’action</a:t>
            </a:r>
          </a:p>
        </p:txBody>
      </p:sp>
      <p:sp>
        <p:nvSpPr>
          <p:cNvPr id="42" name="Rectangle 41"/>
          <p:cNvSpPr/>
          <p:nvPr/>
        </p:nvSpPr>
        <p:spPr>
          <a:xfrm>
            <a:off x="3585358" y="4295362"/>
            <a:ext cx="1732619" cy="37688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1</a:t>
            </a:r>
            <a:r>
              <a:rPr lang="fr-FR" sz="1200" baseline="30000" dirty="0"/>
              <a:t>ère</a:t>
            </a:r>
            <a:r>
              <a:rPr lang="fr-FR" sz="1200" dirty="0"/>
              <a:t> </a:t>
            </a:r>
            <a:r>
              <a:rPr lang="fr-FR" sz="1200" b="1" dirty="0"/>
              <a:t>étape</a:t>
            </a:r>
            <a:r>
              <a:rPr lang="fr-FR" sz="1200" dirty="0"/>
              <a:t> pour atteindre notre </a:t>
            </a:r>
            <a:r>
              <a:rPr lang="fr-FR" sz="1200" b="1" dirty="0"/>
              <a:t>cible</a:t>
            </a:r>
            <a:r>
              <a:rPr lang="fr-FR" sz="1200" dirty="0"/>
              <a:t> 2025</a:t>
            </a:r>
          </a:p>
        </p:txBody>
      </p:sp>
      <p:sp>
        <p:nvSpPr>
          <p:cNvPr id="43" name="Rectangle 42"/>
          <p:cNvSpPr/>
          <p:nvPr/>
        </p:nvSpPr>
        <p:spPr>
          <a:xfrm>
            <a:off x="3585357" y="4746220"/>
            <a:ext cx="1732619" cy="11115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tx1"/>
                </a:solidFill>
              </a:rPr>
              <a:t>5 priorités stratégiques </a:t>
            </a:r>
          </a:p>
          <a:p>
            <a:r>
              <a:rPr lang="fr-FR" sz="1200" dirty="0">
                <a:solidFill>
                  <a:schemeClr val="tx1"/>
                </a:solidFill>
              </a:rPr>
              <a:t>2 exigences </a:t>
            </a:r>
            <a:br>
              <a:rPr lang="fr-FR" sz="1200" dirty="0">
                <a:solidFill>
                  <a:schemeClr val="tx1"/>
                </a:solidFill>
              </a:rPr>
            </a:br>
            <a:endParaRPr lang="fr-FR" sz="500" dirty="0">
              <a:solidFill>
                <a:schemeClr val="tx1"/>
              </a:solidFill>
            </a:endParaRPr>
          </a:p>
          <a:p>
            <a:r>
              <a:rPr lang="fr-FR" sz="1200" dirty="0">
                <a:solidFill>
                  <a:schemeClr val="tx1"/>
                </a:solidFill>
              </a:rPr>
              <a:t>Un plan d’action pour les rendre opérationne</a:t>
            </a:r>
            <a:r>
              <a:rPr lang="fr-FR" sz="1050" dirty="0">
                <a:solidFill>
                  <a:schemeClr val="tx1"/>
                </a:solidFill>
              </a:rPr>
              <a:t>l</a:t>
            </a:r>
          </a:p>
          <a:p>
            <a:endParaRPr lang="fr-FR" sz="300" dirty="0">
              <a:solidFill>
                <a:schemeClr val="tx1"/>
              </a:solidFill>
            </a:endParaRPr>
          </a:p>
          <a:p>
            <a:r>
              <a:rPr lang="fr-FR" sz="1200" dirty="0">
                <a:solidFill>
                  <a:schemeClr val="tx1"/>
                </a:solidFill>
              </a:rPr>
              <a:t>Des priorités 2017 </a:t>
            </a:r>
          </a:p>
        </p:txBody>
      </p:sp>
      <p:sp>
        <p:nvSpPr>
          <p:cNvPr id="25" name="Ellipse 24"/>
          <p:cNvSpPr/>
          <p:nvPr/>
        </p:nvSpPr>
        <p:spPr>
          <a:xfrm>
            <a:off x="4254043" y="2099395"/>
            <a:ext cx="1141900" cy="1156988"/>
          </a:xfrm>
          <a:prstGeom prst="ellipse">
            <a:avLst/>
          </a:prstGeom>
          <a:solidFill>
            <a:srgbClr val="FFFF00">
              <a:alpha val="2784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dirty="0">
              <a:solidFill>
                <a:schemeClr val="tx1"/>
              </a:solidFill>
            </a:endParaRPr>
          </a:p>
        </p:txBody>
      </p:sp>
      <p:sp>
        <p:nvSpPr>
          <p:cNvPr id="26" name="Ellipse 25"/>
          <p:cNvSpPr/>
          <p:nvPr/>
        </p:nvSpPr>
        <p:spPr>
          <a:xfrm>
            <a:off x="3820737" y="3074947"/>
            <a:ext cx="1224551" cy="1181092"/>
          </a:xfrm>
          <a:prstGeom prst="ellipse">
            <a:avLst/>
          </a:prstGeom>
          <a:solidFill>
            <a:srgbClr val="632523">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7" name="Ellipse 26"/>
          <p:cNvSpPr/>
          <p:nvPr/>
        </p:nvSpPr>
        <p:spPr>
          <a:xfrm>
            <a:off x="2496697" y="2633834"/>
            <a:ext cx="1120819" cy="1156987"/>
          </a:xfrm>
          <a:prstGeom prst="ellipse">
            <a:avLst/>
          </a:prstGeom>
          <a:solidFill>
            <a:srgbClr val="595959">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dirty="0"/>
          </a:p>
        </p:txBody>
      </p:sp>
      <p:sp>
        <p:nvSpPr>
          <p:cNvPr id="28" name="Ellipse 27"/>
          <p:cNvSpPr/>
          <p:nvPr/>
        </p:nvSpPr>
        <p:spPr>
          <a:xfrm>
            <a:off x="2885793" y="3348948"/>
            <a:ext cx="1251538" cy="1084675"/>
          </a:xfrm>
          <a:prstGeom prst="ellipse">
            <a:avLst/>
          </a:prstGeom>
          <a:solidFill>
            <a:srgbClr val="77933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p>
        </p:txBody>
      </p:sp>
      <p:sp>
        <p:nvSpPr>
          <p:cNvPr id="29" name="Ellipse 28"/>
          <p:cNvSpPr/>
          <p:nvPr/>
        </p:nvSpPr>
        <p:spPr>
          <a:xfrm>
            <a:off x="4806705" y="3182160"/>
            <a:ext cx="1227924" cy="1156987"/>
          </a:xfrm>
          <a:prstGeom prst="ellipse">
            <a:avLst/>
          </a:prstGeom>
          <a:solidFill>
            <a:srgbClr val="D99694">
              <a:alpha val="2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200" dirty="0"/>
          </a:p>
        </p:txBody>
      </p:sp>
      <p:sp>
        <p:nvSpPr>
          <p:cNvPr id="30" name="Ellipse 29"/>
          <p:cNvSpPr/>
          <p:nvPr/>
        </p:nvSpPr>
        <p:spPr>
          <a:xfrm>
            <a:off x="3569337" y="2295577"/>
            <a:ext cx="971544" cy="1053685"/>
          </a:xfrm>
          <a:prstGeom prst="ellipse">
            <a:avLst/>
          </a:prstGeom>
          <a:solidFill>
            <a:srgbClr val="FF0000">
              <a:alpha val="1882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dirty="0">
              <a:latin typeface="+mj-lt"/>
            </a:endParaRPr>
          </a:p>
        </p:txBody>
      </p:sp>
      <p:cxnSp>
        <p:nvCxnSpPr>
          <p:cNvPr id="23" name="AutoShape 16"/>
          <p:cNvCxnSpPr>
            <a:cxnSpLocks noChangeShapeType="1"/>
            <a:endCxn id="42" idx="0"/>
          </p:cNvCxnSpPr>
          <p:nvPr/>
        </p:nvCxnSpPr>
        <p:spPr bwMode="auto">
          <a:xfrm>
            <a:off x="4433012" y="3500595"/>
            <a:ext cx="18655" cy="794767"/>
          </a:xfrm>
          <a:prstGeom prst="straightConnector1">
            <a:avLst/>
          </a:prstGeom>
          <a:noFill/>
          <a:ln w="38100">
            <a:solidFill>
              <a:srgbClr val="4F81BD"/>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38"/>
          <p:cNvSpPr/>
          <p:nvPr/>
        </p:nvSpPr>
        <p:spPr>
          <a:xfrm>
            <a:off x="690051" y="4803857"/>
            <a:ext cx="1445597" cy="37688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t>Notre </a:t>
            </a:r>
            <a:r>
              <a:rPr lang="fr-FR" sz="1200" b="1" dirty="0"/>
              <a:t>vision</a:t>
            </a:r>
            <a:r>
              <a:rPr lang="fr-FR" sz="1200" dirty="0"/>
              <a:t> et Nos </a:t>
            </a:r>
            <a:r>
              <a:rPr lang="fr-FR" sz="1200" b="1" dirty="0"/>
              <a:t>Fondamentaux</a:t>
            </a:r>
          </a:p>
        </p:txBody>
      </p:sp>
      <p:sp>
        <p:nvSpPr>
          <p:cNvPr id="40" name="Rectangle 39"/>
          <p:cNvSpPr/>
          <p:nvPr/>
        </p:nvSpPr>
        <p:spPr>
          <a:xfrm>
            <a:off x="690051" y="5247500"/>
            <a:ext cx="1445596" cy="9200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tx1"/>
                </a:solidFill>
              </a:rPr>
              <a:t>Justice Sociale</a:t>
            </a:r>
          </a:p>
          <a:p>
            <a:r>
              <a:rPr lang="fr-FR" sz="1200" dirty="0">
                <a:solidFill>
                  <a:schemeClr val="tx1"/>
                </a:solidFill>
              </a:rPr>
              <a:t>Capacité d’Agir</a:t>
            </a:r>
          </a:p>
          <a:p>
            <a:r>
              <a:rPr lang="fr-FR" sz="1200" dirty="0">
                <a:solidFill>
                  <a:schemeClr val="tx1"/>
                </a:solidFill>
              </a:rPr>
              <a:t>Indépendance</a:t>
            </a:r>
          </a:p>
          <a:p>
            <a:r>
              <a:rPr lang="fr-FR" sz="1200" dirty="0">
                <a:solidFill>
                  <a:schemeClr val="tx1"/>
                </a:solidFill>
              </a:rPr>
              <a:t>Engagement</a:t>
            </a:r>
          </a:p>
          <a:p>
            <a:r>
              <a:rPr lang="fr-FR" sz="1200" dirty="0">
                <a:solidFill>
                  <a:schemeClr val="tx1"/>
                </a:solidFill>
              </a:rPr>
              <a:t>Equilibre</a:t>
            </a:r>
          </a:p>
        </p:txBody>
      </p:sp>
      <p:sp>
        <p:nvSpPr>
          <p:cNvPr id="32" name="Ellipse 31"/>
          <p:cNvSpPr/>
          <p:nvPr/>
        </p:nvSpPr>
        <p:spPr>
          <a:xfrm>
            <a:off x="299156" y="3602796"/>
            <a:ext cx="1052507" cy="1156988"/>
          </a:xfrm>
          <a:prstGeom prst="ellipse">
            <a:avLst/>
          </a:prstGeom>
          <a:solidFill>
            <a:srgbClr val="4F81BD">
              <a:alpha val="2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200" dirty="0"/>
          </a:p>
        </p:txBody>
      </p:sp>
      <p:cxnSp>
        <p:nvCxnSpPr>
          <p:cNvPr id="22" name="AutoShape 15"/>
          <p:cNvCxnSpPr>
            <a:cxnSpLocks noChangeShapeType="1"/>
            <a:stCxn id="19" idx="2"/>
            <a:endCxn id="39" idx="0"/>
          </p:cNvCxnSpPr>
          <p:nvPr/>
        </p:nvCxnSpPr>
        <p:spPr bwMode="auto">
          <a:xfrm>
            <a:off x="1400639" y="4351832"/>
            <a:ext cx="12211" cy="452025"/>
          </a:xfrm>
          <a:prstGeom prst="straightConnector1">
            <a:avLst/>
          </a:prstGeom>
          <a:noFill/>
          <a:ln w="38100">
            <a:solidFill>
              <a:srgbClr val="4F81BD"/>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Rectangle 6"/>
          <p:cNvSpPr>
            <a:spLocks noChangeArrowheads="1"/>
          </p:cNvSpPr>
          <p:nvPr/>
        </p:nvSpPr>
        <p:spPr bwMode="auto">
          <a:xfrm>
            <a:off x="6248122" y="2314277"/>
            <a:ext cx="1447255" cy="571500"/>
          </a:xfrm>
          <a:prstGeom prst="rect">
            <a:avLst/>
          </a:prstGeom>
          <a:solidFill>
            <a:schemeClr val="bg1"/>
          </a:solidFill>
          <a:ln w="38100">
            <a:solidFill>
              <a:schemeClr val="tx2">
                <a:lumMod val="60000"/>
                <a:lumOff val="40000"/>
              </a:schemeClr>
            </a:solidFill>
            <a:miter lim="800000"/>
            <a:headEnd/>
            <a:tailEnd/>
          </a:ln>
          <a:effectLst/>
        </p:spPr>
        <p:txBody>
          <a:bodyPr/>
          <a:lstStyle>
            <a:lvl1pPr>
              <a:spcBef>
                <a:spcPct val="100000"/>
              </a:spcBef>
              <a:buBlip>
                <a:blip r:embed="rId3"/>
              </a:buBlip>
              <a:defRPr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14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FontTx/>
              <a:buNone/>
            </a:pPr>
            <a:r>
              <a:rPr lang="fr-FR" altLang="fr-FR" sz="1600" dirty="0"/>
              <a:t>Notre cible </a:t>
            </a:r>
          </a:p>
        </p:txBody>
      </p:sp>
      <p:sp>
        <p:nvSpPr>
          <p:cNvPr id="45" name="Rectangle 44"/>
          <p:cNvSpPr/>
          <p:nvPr/>
        </p:nvSpPr>
        <p:spPr>
          <a:xfrm>
            <a:off x="6471241" y="3800174"/>
            <a:ext cx="1218757" cy="37688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t>Horizon</a:t>
            </a:r>
            <a:r>
              <a:rPr lang="fr-FR" sz="1200" dirty="0"/>
              <a:t> 2025 </a:t>
            </a:r>
          </a:p>
        </p:txBody>
      </p:sp>
      <p:sp>
        <p:nvSpPr>
          <p:cNvPr id="46" name="Rectangle 45"/>
          <p:cNvSpPr/>
          <p:nvPr/>
        </p:nvSpPr>
        <p:spPr>
          <a:xfrm>
            <a:off x="6471240" y="4251031"/>
            <a:ext cx="1218757" cy="1814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tx1"/>
                </a:solidFill>
              </a:rPr>
              <a:t>Devenir une ONG médicale de référence qui milite pour un accès plus juste aux soins et aux droits, </a:t>
            </a:r>
            <a:br>
              <a:rPr lang="fr-FR" sz="1200" dirty="0">
                <a:solidFill>
                  <a:schemeClr val="tx1"/>
                </a:solidFill>
              </a:rPr>
            </a:br>
            <a:r>
              <a:rPr lang="fr-FR" sz="1200" dirty="0">
                <a:solidFill>
                  <a:schemeClr val="tx1"/>
                </a:solidFill>
              </a:rPr>
              <a:t>ici et là-bas» </a:t>
            </a:r>
          </a:p>
        </p:txBody>
      </p:sp>
      <p:cxnSp>
        <p:nvCxnSpPr>
          <p:cNvPr id="34" name="AutoShape 17"/>
          <p:cNvCxnSpPr>
            <a:cxnSpLocks noChangeShapeType="1"/>
          </p:cNvCxnSpPr>
          <p:nvPr/>
        </p:nvCxnSpPr>
        <p:spPr bwMode="auto">
          <a:xfrm flipH="1">
            <a:off x="6941620" y="2904269"/>
            <a:ext cx="13776" cy="866122"/>
          </a:xfrm>
          <a:prstGeom prst="straightConnector1">
            <a:avLst/>
          </a:prstGeom>
          <a:noFill/>
          <a:ln w="38100">
            <a:solidFill>
              <a:srgbClr val="4F81BD"/>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4"/>
          <p:cNvSpPr>
            <a:spLocks noChangeArrowheads="1"/>
          </p:cNvSpPr>
          <p:nvPr/>
        </p:nvSpPr>
        <p:spPr bwMode="auto">
          <a:xfrm>
            <a:off x="674782" y="3780332"/>
            <a:ext cx="1451714" cy="571500"/>
          </a:xfrm>
          <a:prstGeom prst="rect">
            <a:avLst/>
          </a:prstGeom>
          <a:solidFill>
            <a:schemeClr val="bg1"/>
          </a:solidFill>
          <a:ln w="38100">
            <a:solidFill>
              <a:schemeClr val="tx2">
                <a:lumMod val="60000"/>
                <a:lumOff val="40000"/>
              </a:schemeClr>
            </a:solidFill>
            <a:miter lim="800000"/>
            <a:headEnd/>
            <a:tailEnd/>
          </a:ln>
          <a:effectLst/>
        </p:spPr>
        <p:txBody>
          <a:bodyPr/>
          <a:lstStyle>
            <a:lvl1pPr>
              <a:spcBef>
                <a:spcPct val="100000"/>
              </a:spcBef>
              <a:buBlip>
                <a:blip r:embed="rId3"/>
              </a:buBlip>
              <a:defRPr b="1">
                <a:solidFill>
                  <a:schemeClr val="tx1"/>
                </a:solidFill>
                <a:latin typeface="Arial" panose="020B0604020202020204" pitchFamily="34" charset="0"/>
              </a:defRPr>
            </a:lvl1pPr>
            <a:lvl2pPr marL="742950" indent="-285750">
              <a:spcBef>
                <a:spcPct val="20000"/>
              </a:spcBef>
              <a:buFont typeface="Wingdings" panose="05000000000000000000" pitchFamily="2" charset="2"/>
              <a:buChar char="§"/>
              <a:defRPr sz="16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
              <a:defRPr sz="14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14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1400">
                <a:solidFill>
                  <a:schemeClr val="tx1"/>
                </a:solidFill>
                <a:latin typeface="Arial" panose="020B0604020202020204" pitchFamily="34" charset="0"/>
              </a:defRPr>
            </a:lvl9pPr>
          </a:lstStyle>
          <a:p>
            <a:pPr eaLnBrk="1" hangingPunct="1">
              <a:spcBef>
                <a:spcPct val="0"/>
              </a:spcBef>
              <a:buFontTx/>
              <a:buNone/>
            </a:pPr>
            <a:r>
              <a:rPr lang="fr-FR" altLang="fr-FR" sz="1600" dirty="0"/>
              <a:t>Notre projet Associatif</a:t>
            </a:r>
          </a:p>
        </p:txBody>
      </p:sp>
    </p:spTree>
    <p:extLst>
      <p:ext uri="{BB962C8B-B14F-4D97-AF65-F5344CB8AC3E}">
        <p14:creationId xmlns:p14="http://schemas.microsoft.com/office/powerpoint/2010/main" val="1815235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20" grpId="0" animBg="1"/>
      <p:bldP spid="42" grpId="0" animBg="1"/>
      <p:bldP spid="43" grpId="0" animBg="1"/>
      <p:bldP spid="25" grpId="0" animBg="1"/>
      <p:bldP spid="26" grpId="0" animBg="1"/>
      <p:bldP spid="28" grpId="0" animBg="1"/>
      <p:bldP spid="29" grpId="0" animBg="1"/>
      <p:bldP spid="30" grpId="0" animBg="1"/>
      <p:bldP spid="39" grpId="0" animBg="1"/>
      <p:bldP spid="40" grpId="0" animBg="1"/>
      <p:bldP spid="32" grpId="0" animBg="1"/>
      <p:bldP spid="21" grpId="0" animBg="1"/>
      <p:bldP spid="45" grpId="0" animBg="1"/>
      <p:bldP spid="46" grpId="0" animBg="1"/>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857544" y="532205"/>
            <a:ext cx="7034935" cy="707886"/>
          </a:xfrm>
          <a:prstGeom prst="rect">
            <a:avLst/>
          </a:prstGeom>
        </p:spPr>
        <p:txBody>
          <a:bodyPr wrap="square">
            <a:spAutoFit/>
          </a:bodyPr>
          <a:lstStyle/>
          <a:p>
            <a:r>
              <a:rPr lang="fr-FR" sz="2000" b="1" dirty="0">
                <a:solidFill>
                  <a:srgbClr val="0070C0"/>
                </a:solidFill>
                <a:latin typeface="+mj-lt"/>
              </a:rPr>
              <a:t>Cette évolution est indispensable pour répondre aux mutations de notre environnement et nous renforcer </a:t>
            </a:r>
          </a:p>
        </p:txBody>
      </p:sp>
      <p:sp>
        <p:nvSpPr>
          <p:cNvPr id="53" name="Rectangle 52"/>
          <p:cNvSpPr/>
          <p:nvPr/>
        </p:nvSpPr>
        <p:spPr>
          <a:xfrm>
            <a:off x="755576" y="2348880"/>
            <a:ext cx="7632848" cy="3416320"/>
          </a:xfrm>
          <a:prstGeom prst="rect">
            <a:avLst/>
          </a:prstGeom>
        </p:spPr>
        <p:txBody>
          <a:bodyPr wrap="square">
            <a:spAutoFit/>
          </a:bodyPr>
          <a:lstStyle/>
          <a:p>
            <a:r>
              <a:rPr lang="fr-FR" sz="2400" b="1" dirty="0">
                <a:solidFill>
                  <a:srgbClr val="0070C0"/>
                </a:solidFill>
              </a:rPr>
              <a:t>Pourquoi parler de changement?  </a:t>
            </a:r>
          </a:p>
          <a:p>
            <a:pPr marL="457200" indent="-457200">
              <a:buFont typeface="Wingdings" panose="05000000000000000000" pitchFamily="2" charset="2"/>
              <a:buChar char="Ø"/>
            </a:pPr>
            <a:r>
              <a:rPr lang="fr-FR" sz="2400" b="1" dirty="0">
                <a:sym typeface="Wingdings" panose="05000000000000000000" pitchFamily="2" charset="2"/>
              </a:rPr>
              <a:t>Pour s’adapter à un monde humanitaire en pleine mutation</a:t>
            </a:r>
          </a:p>
          <a:p>
            <a:pPr marL="457200" indent="-457200">
              <a:buFont typeface="Wingdings" panose="05000000000000000000" pitchFamily="2" charset="2"/>
              <a:buChar char="Ø"/>
            </a:pPr>
            <a:endParaRPr lang="fr-FR" sz="2400" b="1" dirty="0"/>
          </a:p>
          <a:p>
            <a:endParaRPr lang="fr-FR" sz="2400" dirty="0"/>
          </a:p>
          <a:p>
            <a:r>
              <a:rPr lang="fr-FR" sz="2400" b="1" dirty="0">
                <a:solidFill>
                  <a:srgbClr val="0070C0"/>
                </a:solidFill>
              </a:rPr>
              <a:t>Plus que de changement, il s’agit de faire évoluer, de transformer, d’adapter </a:t>
            </a:r>
            <a:r>
              <a:rPr lang="fr-FR" sz="2400" b="1" dirty="0" err="1">
                <a:solidFill>
                  <a:srgbClr val="0070C0"/>
                </a:solidFill>
              </a:rPr>
              <a:t>MdM</a:t>
            </a:r>
            <a:endParaRPr lang="fr-FR" sz="2400" b="1" dirty="0">
              <a:solidFill>
                <a:srgbClr val="0070C0"/>
              </a:solidFill>
            </a:endParaRPr>
          </a:p>
          <a:p>
            <a:pPr marL="457200" indent="-457200">
              <a:buFont typeface="Wingdings" panose="05000000000000000000" pitchFamily="2" charset="2"/>
              <a:buChar char="Ø"/>
            </a:pPr>
            <a:r>
              <a:rPr lang="fr-FR" sz="2400" b="1" dirty="0"/>
              <a:t>Pour renforcer notre indépendance politique</a:t>
            </a:r>
          </a:p>
          <a:p>
            <a:pPr marL="457200" indent="-457200">
              <a:buFont typeface="Wingdings" panose="05000000000000000000" pitchFamily="2" charset="2"/>
              <a:buChar char="Ø"/>
            </a:pPr>
            <a:r>
              <a:rPr lang="fr-FR" sz="2400" b="1" dirty="0"/>
              <a:t>Pour augmenter notre impact social</a:t>
            </a:r>
          </a:p>
        </p:txBody>
      </p:sp>
    </p:spTree>
    <p:extLst>
      <p:ext uri="{BB962C8B-B14F-4D97-AF65-F5344CB8AC3E}">
        <p14:creationId xmlns:p14="http://schemas.microsoft.com/office/powerpoint/2010/main" val="145999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950149" y="383580"/>
            <a:ext cx="6654300" cy="830997"/>
          </a:xfrm>
          <a:prstGeom prst="rect">
            <a:avLst/>
          </a:prstGeom>
        </p:spPr>
        <p:txBody>
          <a:bodyPr wrap="square">
            <a:spAutoFit/>
          </a:bodyPr>
          <a:lstStyle/>
          <a:p>
            <a:r>
              <a:rPr lang="fr-FR" sz="2400" b="1" dirty="0">
                <a:solidFill>
                  <a:srgbClr val="0070C0"/>
                </a:solidFill>
                <a:latin typeface="+mj-lt"/>
              </a:rPr>
              <a:t>Ce projet d’évolution part </a:t>
            </a:r>
            <a:br>
              <a:rPr lang="fr-FR" sz="2400" b="1" dirty="0">
                <a:solidFill>
                  <a:srgbClr val="0070C0"/>
                </a:solidFill>
                <a:latin typeface="+mj-lt"/>
              </a:rPr>
            </a:br>
            <a:r>
              <a:rPr lang="fr-FR" sz="2400" b="1" dirty="0">
                <a:solidFill>
                  <a:srgbClr val="0070C0"/>
                </a:solidFill>
                <a:latin typeface="+mj-lt"/>
              </a:rPr>
              <a:t>de notre projet associatif...</a:t>
            </a:r>
          </a:p>
        </p:txBody>
      </p:sp>
      <p:sp>
        <p:nvSpPr>
          <p:cNvPr id="8" name="Rectangle 7"/>
          <p:cNvSpPr/>
          <p:nvPr/>
        </p:nvSpPr>
        <p:spPr>
          <a:xfrm>
            <a:off x="1540480" y="2901784"/>
            <a:ext cx="7398568" cy="2062103"/>
          </a:xfrm>
          <a:prstGeom prst="rect">
            <a:avLst/>
          </a:prstGeom>
        </p:spPr>
        <p:txBody>
          <a:bodyPr wrap="square">
            <a:spAutoFit/>
          </a:bodyPr>
          <a:lstStyle/>
          <a:p>
            <a:pPr lvl="1"/>
            <a:r>
              <a:rPr lang="fr-FR" sz="3200" b="1" dirty="0">
                <a:solidFill>
                  <a:srgbClr val="0070C0"/>
                </a:solidFill>
              </a:rPr>
              <a:t>Nous voulons un monde où les obstacles à la santé auront été surmontés, où le droit à la santé sera effectif</a:t>
            </a:r>
          </a:p>
        </p:txBody>
      </p:sp>
      <p:pic>
        <p:nvPicPr>
          <p:cNvPr id="6" name="Image 5"/>
          <p:cNvPicPr>
            <a:picLocks noChangeAspect="1"/>
          </p:cNvPicPr>
          <p:nvPr/>
        </p:nvPicPr>
        <p:blipFill>
          <a:blip r:embed="rId3"/>
          <a:stretch>
            <a:fillRect/>
          </a:stretch>
        </p:blipFill>
        <p:spPr>
          <a:xfrm>
            <a:off x="524912" y="1642127"/>
            <a:ext cx="1963421" cy="822686"/>
          </a:xfrm>
          <a:prstGeom prst="rect">
            <a:avLst/>
          </a:prstGeom>
        </p:spPr>
      </p:pic>
      <p:sp>
        <p:nvSpPr>
          <p:cNvPr id="30" name="Ellipse 29"/>
          <p:cNvSpPr/>
          <p:nvPr/>
        </p:nvSpPr>
        <p:spPr>
          <a:xfrm>
            <a:off x="395536" y="2020537"/>
            <a:ext cx="782016" cy="6575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96349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950149" y="383580"/>
            <a:ext cx="6654300" cy="830997"/>
          </a:xfrm>
          <a:prstGeom prst="rect">
            <a:avLst/>
          </a:prstGeom>
        </p:spPr>
        <p:txBody>
          <a:bodyPr wrap="square">
            <a:spAutoFit/>
          </a:bodyPr>
          <a:lstStyle/>
          <a:p>
            <a:r>
              <a:rPr lang="fr-FR" sz="2400" b="1" dirty="0">
                <a:solidFill>
                  <a:srgbClr val="0070C0"/>
                </a:solidFill>
                <a:latin typeface="+mj-lt"/>
              </a:rPr>
              <a:t>… pour atteindre à l’horizon 2025 notre ambition politique </a:t>
            </a:r>
          </a:p>
        </p:txBody>
      </p:sp>
      <p:sp>
        <p:nvSpPr>
          <p:cNvPr id="8" name="Rectangle 7"/>
          <p:cNvSpPr/>
          <p:nvPr/>
        </p:nvSpPr>
        <p:spPr>
          <a:xfrm>
            <a:off x="827582" y="2852936"/>
            <a:ext cx="7398568" cy="2062103"/>
          </a:xfrm>
          <a:prstGeom prst="rect">
            <a:avLst/>
          </a:prstGeom>
        </p:spPr>
        <p:txBody>
          <a:bodyPr wrap="square">
            <a:spAutoFit/>
          </a:bodyPr>
          <a:lstStyle/>
          <a:p>
            <a:pPr marL="0" indent="0" fontAlgn="auto">
              <a:spcAft>
                <a:spcPts val="0"/>
              </a:spcAft>
              <a:buNone/>
            </a:pPr>
            <a:r>
              <a:rPr lang="fr-FR" sz="3200" b="1" dirty="0">
                <a:solidFill>
                  <a:srgbClr val="0070C0"/>
                </a:solidFill>
              </a:rPr>
              <a:t>« Devenir une ONG médicale de référence qui milite pour un accès plus juste aux soins et aux droits, </a:t>
            </a:r>
            <a:br>
              <a:rPr lang="fr-FR" sz="3200" b="1" dirty="0">
                <a:solidFill>
                  <a:srgbClr val="0070C0"/>
                </a:solidFill>
              </a:rPr>
            </a:br>
            <a:r>
              <a:rPr lang="fr-FR" sz="3200" b="1" dirty="0">
                <a:solidFill>
                  <a:srgbClr val="0070C0"/>
                </a:solidFill>
              </a:rPr>
              <a:t>ici et là-bas» </a:t>
            </a:r>
          </a:p>
        </p:txBody>
      </p:sp>
      <p:pic>
        <p:nvPicPr>
          <p:cNvPr id="15" name="Image 14"/>
          <p:cNvPicPr>
            <a:picLocks noChangeAspect="1"/>
          </p:cNvPicPr>
          <p:nvPr/>
        </p:nvPicPr>
        <p:blipFill>
          <a:blip r:embed="rId3"/>
          <a:stretch>
            <a:fillRect/>
          </a:stretch>
        </p:blipFill>
        <p:spPr>
          <a:xfrm>
            <a:off x="524912" y="1642127"/>
            <a:ext cx="1963421" cy="822686"/>
          </a:xfrm>
          <a:prstGeom prst="rect">
            <a:avLst/>
          </a:prstGeom>
        </p:spPr>
      </p:pic>
      <p:sp>
        <p:nvSpPr>
          <p:cNvPr id="16" name="Ellipse 15"/>
          <p:cNvSpPr/>
          <p:nvPr/>
        </p:nvSpPr>
        <p:spPr>
          <a:xfrm>
            <a:off x="1706317" y="1641170"/>
            <a:ext cx="782016" cy="6575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2341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54" y="420753"/>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1950149" y="383580"/>
            <a:ext cx="6654300" cy="707886"/>
          </a:xfrm>
          <a:prstGeom prst="rect">
            <a:avLst/>
          </a:prstGeom>
        </p:spPr>
        <p:txBody>
          <a:bodyPr wrap="square">
            <a:spAutoFit/>
          </a:bodyPr>
          <a:lstStyle/>
          <a:p>
            <a:r>
              <a:rPr lang="fr-FR" sz="2000" b="1" dirty="0">
                <a:solidFill>
                  <a:srgbClr val="0070C0"/>
                </a:solidFill>
                <a:latin typeface="+mj-lt"/>
              </a:rPr>
              <a:t>Pour atteindre notre ambition, le Plan Stratégique décline le projet associatif autour de 5 axes et 2 exigences </a:t>
            </a:r>
          </a:p>
        </p:txBody>
      </p:sp>
      <p:sp>
        <p:nvSpPr>
          <p:cNvPr id="26" name="Rectangle 25"/>
          <p:cNvSpPr/>
          <p:nvPr/>
        </p:nvSpPr>
        <p:spPr>
          <a:xfrm>
            <a:off x="2915816" y="2132856"/>
            <a:ext cx="5166149" cy="47651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Nos </a:t>
            </a:r>
            <a:r>
              <a:rPr lang="fr-FR" sz="1400" b="1" dirty="0"/>
              <a:t>combats</a:t>
            </a:r>
            <a:r>
              <a:rPr lang="fr-FR" sz="1400" dirty="0"/>
              <a:t> par rapport à nos opérations (axe 1)</a:t>
            </a:r>
          </a:p>
          <a:p>
            <a:r>
              <a:rPr lang="fr-FR" sz="1400" dirty="0"/>
              <a:t> </a:t>
            </a:r>
            <a:r>
              <a:rPr lang="fr-FR" sz="1400" dirty="0">
                <a:sym typeface="Wingdings" panose="05000000000000000000" pitchFamily="2" charset="2"/>
              </a:rPr>
              <a:t>Promouvoir l’accès </a:t>
            </a:r>
            <a:r>
              <a:rPr lang="fr-FR" sz="1400" dirty="0"/>
              <a:t>aux soins par l’accès aux droits</a:t>
            </a:r>
          </a:p>
        </p:txBody>
      </p:sp>
      <p:sp>
        <p:nvSpPr>
          <p:cNvPr id="27" name="Rectangle 26"/>
          <p:cNvSpPr/>
          <p:nvPr/>
        </p:nvSpPr>
        <p:spPr>
          <a:xfrm>
            <a:off x="2920760" y="2721980"/>
            <a:ext cx="5166149" cy="4765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La place des </a:t>
            </a:r>
            <a:r>
              <a:rPr lang="fr-FR" sz="1400" b="1" dirty="0"/>
              <a:t>personnes concernées/accompagnées </a:t>
            </a:r>
            <a:r>
              <a:rPr lang="fr-FR" sz="1400" dirty="0"/>
              <a:t>(axe 2)</a:t>
            </a:r>
          </a:p>
          <a:p>
            <a:r>
              <a:rPr lang="fr-FR" sz="1400" dirty="0"/>
              <a:t> </a:t>
            </a:r>
            <a:r>
              <a:rPr lang="fr-FR" sz="1400" dirty="0">
                <a:sym typeface="Wingdings" panose="05000000000000000000" pitchFamily="2" charset="2"/>
              </a:rPr>
              <a:t> </a:t>
            </a:r>
            <a:r>
              <a:rPr lang="fr-FR" sz="1400" dirty="0"/>
              <a:t>Renforcer les capacités d’Agir des Populations</a:t>
            </a:r>
          </a:p>
        </p:txBody>
      </p:sp>
      <p:sp>
        <p:nvSpPr>
          <p:cNvPr id="28" name="Rectangle 27"/>
          <p:cNvSpPr/>
          <p:nvPr/>
        </p:nvSpPr>
        <p:spPr>
          <a:xfrm>
            <a:off x="2929205" y="3370052"/>
            <a:ext cx="5166149" cy="476517"/>
          </a:xfrm>
          <a:prstGeom prst="rect">
            <a:avLst/>
          </a:prstGeom>
          <a:solidFill>
            <a:srgbClr val="F4E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Le </a:t>
            </a:r>
            <a:r>
              <a:rPr lang="fr-FR" sz="1400" b="1" dirty="0">
                <a:solidFill>
                  <a:schemeClr val="tx1"/>
                </a:solidFill>
              </a:rPr>
              <a:t>rôle de nos partenaires </a:t>
            </a:r>
            <a:r>
              <a:rPr lang="fr-FR" sz="1400" dirty="0">
                <a:solidFill>
                  <a:schemeClr val="tx1"/>
                </a:solidFill>
              </a:rPr>
              <a:t>(axe 3)</a:t>
            </a:r>
          </a:p>
          <a:p>
            <a:r>
              <a:rPr lang="fr-FR" sz="1400" dirty="0">
                <a:solidFill>
                  <a:schemeClr val="tx1"/>
                </a:solidFill>
              </a:rPr>
              <a:t> </a:t>
            </a:r>
            <a:r>
              <a:rPr lang="fr-FR" sz="1400" dirty="0">
                <a:solidFill>
                  <a:schemeClr val="tx1"/>
                </a:solidFill>
                <a:sym typeface="Wingdings" panose="05000000000000000000" pitchFamily="2" charset="2"/>
              </a:rPr>
              <a:t> Favoriser des coalitions de causes communes </a:t>
            </a:r>
            <a:endParaRPr lang="fr-FR" sz="1400" dirty="0">
              <a:solidFill>
                <a:schemeClr val="tx1"/>
              </a:solidFill>
            </a:endParaRPr>
          </a:p>
        </p:txBody>
      </p:sp>
      <p:sp>
        <p:nvSpPr>
          <p:cNvPr id="29" name="Rectangle 28"/>
          <p:cNvSpPr/>
          <p:nvPr/>
        </p:nvSpPr>
        <p:spPr>
          <a:xfrm>
            <a:off x="2937650" y="4018124"/>
            <a:ext cx="5166149" cy="47651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Notre </a:t>
            </a:r>
            <a:r>
              <a:rPr lang="fr-FR" sz="1400" b="1" dirty="0"/>
              <a:t>modèle associat</a:t>
            </a:r>
            <a:r>
              <a:rPr lang="fr-FR" sz="1400" dirty="0"/>
              <a:t>if (axe 4)</a:t>
            </a:r>
          </a:p>
          <a:p>
            <a:r>
              <a:rPr lang="fr-FR" sz="1400" dirty="0"/>
              <a:t> </a:t>
            </a:r>
            <a:r>
              <a:rPr lang="fr-FR" sz="1400" dirty="0">
                <a:sym typeface="Wingdings" panose="05000000000000000000" pitchFamily="2" charset="2"/>
              </a:rPr>
              <a:t> Promouvoir engagement, militance et déconcentration </a:t>
            </a:r>
            <a:endParaRPr lang="fr-FR" sz="1400" dirty="0"/>
          </a:p>
        </p:txBody>
      </p:sp>
      <p:sp>
        <p:nvSpPr>
          <p:cNvPr id="30" name="Rectangle 29"/>
          <p:cNvSpPr/>
          <p:nvPr/>
        </p:nvSpPr>
        <p:spPr>
          <a:xfrm>
            <a:off x="2946095" y="4666196"/>
            <a:ext cx="5166149" cy="476517"/>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Notre </a:t>
            </a:r>
            <a:r>
              <a:rPr lang="fr-FR" sz="1400" b="1" dirty="0"/>
              <a:t>indépendance financière </a:t>
            </a:r>
            <a:r>
              <a:rPr lang="fr-FR" sz="1400" dirty="0"/>
              <a:t>et notre efficience (axe 5)</a:t>
            </a:r>
          </a:p>
          <a:p>
            <a:r>
              <a:rPr lang="fr-FR" sz="1400" dirty="0"/>
              <a:t> </a:t>
            </a:r>
            <a:r>
              <a:rPr lang="fr-FR" sz="1400" dirty="0">
                <a:sym typeface="Wingdings" panose="05000000000000000000" pitchFamily="2" charset="2"/>
              </a:rPr>
              <a:t> Assurer l’indépendance financière pour l’indépendance politique</a:t>
            </a:r>
            <a:endParaRPr lang="fr-FR" sz="1400" dirty="0"/>
          </a:p>
        </p:txBody>
      </p:sp>
      <p:sp>
        <p:nvSpPr>
          <p:cNvPr id="31" name="Rectangle 30"/>
          <p:cNvSpPr/>
          <p:nvPr/>
        </p:nvSpPr>
        <p:spPr>
          <a:xfrm>
            <a:off x="2954540" y="5688787"/>
            <a:ext cx="5166149" cy="476517"/>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t>Deux </a:t>
            </a:r>
            <a:r>
              <a:rPr lang="fr-FR" sz="1400" b="1" dirty="0"/>
              <a:t>exigences transverses </a:t>
            </a:r>
          </a:p>
          <a:p>
            <a:r>
              <a:rPr lang="fr-FR" sz="1400" dirty="0"/>
              <a:t> </a:t>
            </a:r>
            <a:r>
              <a:rPr lang="fr-FR" sz="1400" dirty="0">
                <a:sym typeface="Wingdings" panose="05000000000000000000" pitchFamily="2" charset="2"/>
              </a:rPr>
              <a:t> La qualité et l’innovation </a:t>
            </a:r>
            <a:endParaRPr lang="fr-FR" sz="1400" dirty="0"/>
          </a:p>
        </p:txBody>
      </p:sp>
      <p:pic>
        <p:nvPicPr>
          <p:cNvPr id="3" name="Image 2"/>
          <p:cNvPicPr>
            <a:picLocks noChangeAspect="1"/>
          </p:cNvPicPr>
          <p:nvPr/>
        </p:nvPicPr>
        <p:blipFill>
          <a:blip r:embed="rId3"/>
          <a:stretch>
            <a:fillRect/>
          </a:stretch>
        </p:blipFill>
        <p:spPr>
          <a:xfrm>
            <a:off x="224388" y="2852936"/>
            <a:ext cx="2480786" cy="2331116"/>
          </a:xfrm>
          <a:prstGeom prst="rect">
            <a:avLst/>
          </a:prstGeom>
        </p:spPr>
      </p:pic>
      <p:pic>
        <p:nvPicPr>
          <p:cNvPr id="32" name="Image 31"/>
          <p:cNvPicPr>
            <a:picLocks noChangeAspect="1"/>
          </p:cNvPicPr>
          <p:nvPr/>
        </p:nvPicPr>
        <p:blipFill>
          <a:blip r:embed="rId4"/>
          <a:stretch>
            <a:fillRect/>
          </a:stretch>
        </p:blipFill>
        <p:spPr>
          <a:xfrm>
            <a:off x="524912" y="1642127"/>
            <a:ext cx="1963421" cy="822686"/>
          </a:xfrm>
          <a:prstGeom prst="rect">
            <a:avLst/>
          </a:prstGeom>
        </p:spPr>
      </p:pic>
      <p:sp>
        <p:nvSpPr>
          <p:cNvPr id="33" name="Ellipse 32"/>
          <p:cNvSpPr/>
          <p:nvPr/>
        </p:nvSpPr>
        <p:spPr>
          <a:xfrm>
            <a:off x="1129224" y="1839760"/>
            <a:ext cx="671113" cy="5642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8617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67668" y="394561"/>
            <a:ext cx="7308346"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5" name="Rectangle 4"/>
          <p:cNvSpPr/>
          <p:nvPr/>
        </p:nvSpPr>
        <p:spPr>
          <a:xfrm>
            <a:off x="1950149" y="383580"/>
            <a:ext cx="6654300" cy="707886"/>
          </a:xfrm>
          <a:prstGeom prst="rect">
            <a:avLst/>
          </a:prstGeom>
        </p:spPr>
        <p:txBody>
          <a:bodyPr wrap="square">
            <a:spAutoFit/>
          </a:bodyPr>
          <a:lstStyle/>
          <a:p>
            <a:r>
              <a:rPr lang="fr-FR" sz="2000" b="1" dirty="0">
                <a:solidFill>
                  <a:srgbClr val="0070C0"/>
                </a:solidFill>
              </a:rPr>
              <a:t>Ces axes et exigences se déclinent en objectifs et plans d’actions </a:t>
            </a:r>
          </a:p>
        </p:txBody>
      </p:sp>
      <p:pic>
        <p:nvPicPr>
          <p:cNvPr id="53" name="Image 52"/>
          <p:cNvPicPr>
            <a:picLocks noChangeAspect="1"/>
          </p:cNvPicPr>
          <p:nvPr/>
        </p:nvPicPr>
        <p:blipFill>
          <a:blip r:embed="rId3"/>
          <a:stretch>
            <a:fillRect/>
          </a:stretch>
        </p:blipFill>
        <p:spPr>
          <a:xfrm>
            <a:off x="297242" y="1463175"/>
            <a:ext cx="1394304" cy="584222"/>
          </a:xfrm>
          <a:prstGeom prst="rect">
            <a:avLst/>
          </a:prstGeom>
        </p:spPr>
      </p:pic>
      <p:sp>
        <p:nvSpPr>
          <p:cNvPr id="54" name="Ellipse 53"/>
          <p:cNvSpPr/>
          <p:nvPr/>
        </p:nvSpPr>
        <p:spPr>
          <a:xfrm>
            <a:off x="733034" y="1626864"/>
            <a:ext cx="476584" cy="4007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p:cNvSpPr/>
          <p:nvPr/>
        </p:nvSpPr>
        <p:spPr>
          <a:xfrm>
            <a:off x="2127338" y="1370750"/>
            <a:ext cx="5454198" cy="4745672"/>
          </a:xfrm>
          <a:prstGeom prst="ellipse">
            <a:avLst/>
          </a:prstGeom>
          <a:solidFill>
            <a:srgbClr val="3399FF">
              <a:alpha val="10980"/>
            </a:srgb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Rectangle 66"/>
          <p:cNvSpPr/>
          <p:nvPr/>
        </p:nvSpPr>
        <p:spPr>
          <a:xfrm>
            <a:off x="4828782" y="1736577"/>
            <a:ext cx="1080000" cy="18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RDR</a:t>
            </a:r>
          </a:p>
        </p:txBody>
      </p:sp>
      <p:sp>
        <p:nvSpPr>
          <p:cNvPr id="68" name="Rectangle 67"/>
          <p:cNvSpPr/>
          <p:nvPr/>
        </p:nvSpPr>
        <p:spPr>
          <a:xfrm>
            <a:off x="4828782" y="1960264"/>
            <a:ext cx="1080000" cy="18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SSR</a:t>
            </a:r>
          </a:p>
        </p:txBody>
      </p:sp>
      <p:sp>
        <p:nvSpPr>
          <p:cNvPr id="69" name="Rectangle 68"/>
          <p:cNvSpPr/>
          <p:nvPr/>
        </p:nvSpPr>
        <p:spPr>
          <a:xfrm>
            <a:off x="4828782" y="2183951"/>
            <a:ext cx="1080000" cy="18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MDS</a:t>
            </a:r>
          </a:p>
        </p:txBody>
      </p:sp>
      <p:sp>
        <p:nvSpPr>
          <p:cNvPr id="71" name="Rectangle 70"/>
          <p:cNvSpPr/>
          <p:nvPr/>
        </p:nvSpPr>
        <p:spPr>
          <a:xfrm>
            <a:off x="3526367" y="2305254"/>
            <a:ext cx="1080000" cy="18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Genre</a:t>
            </a:r>
          </a:p>
        </p:txBody>
      </p:sp>
      <p:sp>
        <p:nvSpPr>
          <p:cNvPr id="72" name="Rectangle 71"/>
          <p:cNvSpPr/>
          <p:nvPr/>
        </p:nvSpPr>
        <p:spPr>
          <a:xfrm>
            <a:off x="3526367" y="1816016"/>
            <a:ext cx="1080000" cy="180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Santé Mentale</a:t>
            </a:r>
          </a:p>
        </p:txBody>
      </p:sp>
      <p:sp>
        <p:nvSpPr>
          <p:cNvPr id="73" name="Rectangle 72"/>
          <p:cNvSpPr/>
          <p:nvPr/>
        </p:nvSpPr>
        <p:spPr>
          <a:xfrm>
            <a:off x="3531866" y="2047397"/>
            <a:ext cx="1080000" cy="22655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t>Enf</a:t>
            </a:r>
            <a:r>
              <a:rPr lang="fr-FR" sz="1000" dirty="0"/>
              <a:t>. Vulnérable</a:t>
            </a:r>
          </a:p>
        </p:txBody>
      </p:sp>
      <p:sp>
        <p:nvSpPr>
          <p:cNvPr id="74" name="Ellipse 73"/>
          <p:cNvSpPr/>
          <p:nvPr/>
        </p:nvSpPr>
        <p:spPr>
          <a:xfrm>
            <a:off x="2474493" y="2021258"/>
            <a:ext cx="885796" cy="265812"/>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t>Adoption</a:t>
            </a:r>
          </a:p>
        </p:txBody>
      </p:sp>
      <p:sp>
        <p:nvSpPr>
          <p:cNvPr id="55" name="Ellipse 54"/>
          <p:cNvSpPr/>
          <p:nvPr/>
        </p:nvSpPr>
        <p:spPr>
          <a:xfrm>
            <a:off x="3377966" y="2514155"/>
            <a:ext cx="2669244" cy="2522708"/>
          </a:xfrm>
          <a:prstGeom prst="ellipse">
            <a:avLst/>
          </a:prstGeom>
          <a:no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000" b="1"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6" name="Hexagone 55"/>
          <p:cNvSpPr/>
          <p:nvPr/>
        </p:nvSpPr>
        <p:spPr>
          <a:xfrm>
            <a:off x="4227202" y="3465534"/>
            <a:ext cx="831474" cy="663063"/>
          </a:xfrm>
          <a:prstGeom prst="hexagon">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3200" b="1" i="0" u="none" strike="noStrike" kern="0" cap="none" spc="0" normalizeH="0" baseline="0" noProof="0" dirty="0">
                <a:ln>
                  <a:noFill/>
                </a:ln>
                <a:solidFill>
                  <a:prstClr val="white"/>
                </a:solidFill>
                <a:effectLst/>
                <a:uLnTx/>
                <a:uFillTx/>
                <a:latin typeface="Calibri" panose="020F0502020204030204"/>
                <a:ea typeface="+mn-ea"/>
                <a:cs typeface="+mn-cs"/>
              </a:rPr>
              <a:t>PS</a:t>
            </a:r>
          </a:p>
        </p:txBody>
      </p:sp>
      <p:sp>
        <p:nvSpPr>
          <p:cNvPr id="58" name="Rectangle 57"/>
          <p:cNvSpPr/>
          <p:nvPr/>
        </p:nvSpPr>
        <p:spPr>
          <a:xfrm rot="20002928">
            <a:off x="5072499" y="3180740"/>
            <a:ext cx="882444" cy="385595"/>
          </a:xfrm>
          <a:prstGeom prst="rect">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LES USAGERS</a:t>
            </a:r>
          </a:p>
        </p:txBody>
      </p:sp>
      <p:sp>
        <p:nvSpPr>
          <p:cNvPr id="59" name="Rectangle 58"/>
          <p:cNvSpPr/>
          <p:nvPr/>
        </p:nvSpPr>
        <p:spPr>
          <a:xfrm rot="1546452">
            <a:off x="5056546" y="3988790"/>
            <a:ext cx="914351" cy="406154"/>
          </a:xfrm>
          <a:prstGeom prst="rect">
            <a:avLst/>
          </a:prstGeom>
          <a:solidFill>
            <a:srgbClr val="FFC00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PARTENAIRES</a:t>
            </a:r>
          </a:p>
        </p:txBody>
      </p:sp>
      <p:sp>
        <p:nvSpPr>
          <p:cNvPr id="61" name="Rectangle 60"/>
          <p:cNvSpPr/>
          <p:nvPr/>
        </p:nvSpPr>
        <p:spPr>
          <a:xfrm rot="19931468">
            <a:off x="3266789" y="4053576"/>
            <a:ext cx="1046938" cy="391752"/>
          </a:xfrm>
          <a:prstGeom prst="rect">
            <a:avLst/>
          </a:prstGeom>
          <a:solidFill>
            <a:srgbClr val="002060"/>
          </a:solidFill>
          <a:ln w="12700" cap="flat" cmpd="sng" algn="ctr">
            <a:solidFill>
              <a:srgbClr val="00206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INDEPENDANCE</a:t>
            </a:r>
          </a:p>
        </p:txBody>
      </p:sp>
      <p:sp>
        <p:nvSpPr>
          <p:cNvPr id="63" name="Hexagone 62"/>
          <p:cNvSpPr/>
          <p:nvPr/>
        </p:nvSpPr>
        <p:spPr>
          <a:xfrm>
            <a:off x="4243920" y="3466644"/>
            <a:ext cx="891200" cy="663063"/>
          </a:xfrm>
          <a:prstGeom prst="hexagon">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prstClr val="white"/>
                </a:solidFill>
                <a:effectLst/>
                <a:uLnTx/>
                <a:uFillTx/>
                <a:latin typeface="Calibri" panose="020F0502020204030204"/>
                <a:ea typeface="+mn-ea"/>
                <a:cs typeface="+mn-cs"/>
              </a:rPr>
              <a:t>Plan Strat.</a:t>
            </a:r>
          </a:p>
        </p:txBody>
      </p:sp>
      <p:sp>
        <p:nvSpPr>
          <p:cNvPr id="107" name="Rectangle 106"/>
          <p:cNvSpPr/>
          <p:nvPr/>
        </p:nvSpPr>
        <p:spPr>
          <a:xfrm>
            <a:off x="5540578" y="4440302"/>
            <a:ext cx="1102020" cy="16098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chemeClr val="tx1"/>
                </a:solidFill>
              </a:rPr>
              <a:t>Réseaux internat.</a:t>
            </a:r>
          </a:p>
        </p:txBody>
      </p:sp>
      <p:sp>
        <p:nvSpPr>
          <p:cNvPr id="109" name="Rectangle 108"/>
          <p:cNvSpPr/>
          <p:nvPr/>
        </p:nvSpPr>
        <p:spPr>
          <a:xfrm>
            <a:off x="3014502" y="4556312"/>
            <a:ext cx="1080000" cy="24169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Croissance Collecte</a:t>
            </a:r>
          </a:p>
        </p:txBody>
      </p:sp>
      <p:sp>
        <p:nvSpPr>
          <p:cNvPr id="110" name="Rectangle 109"/>
          <p:cNvSpPr/>
          <p:nvPr/>
        </p:nvSpPr>
        <p:spPr>
          <a:xfrm>
            <a:off x="2468047" y="4128597"/>
            <a:ext cx="851606" cy="2946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Amélioration Gestion</a:t>
            </a:r>
          </a:p>
        </p:txBody>
      </p:sp>
      <p:sp>
        <p:nvSpPr>
          <p:cNvPr id="111" name="Rectangle 110"/>
          <p:cNvSpPr/>
          <p:nvPr/>
        </p:nvSpPr>
        <p:spPr>
          <a:xfrm>
            <a:off x="2533526" y="3155619"/>
            <a:ext cx="965029" cy="192576"/>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Qualité</a:t>
            </a:r>
          </a:p>
        </p:txBody>
      </p:sp>
      <p:sp>
        <p:nvSpPr>
          <p:cNvPr id="112" name="Rectangle 111"/>
          <p:cNvSpPr/>
          <p:nvPr/>
        </p:nvSpPr>
        <p:spPr>
          <a:xfrm>
            <a:off x="2549989" y="2905656"/>
            <a:ext cx="1080000" cy="180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000" kern="0" dirty="0">
                <a:solidFill>
                  <a:prstClr val="white"/>
                </a:solidFill>
              </a:rPr>
              <a:t>Innovation</a:t>
            </a:r>
          </a:p>
        </p:txBody>
      </p:sp>
      <p:sp>
        <p:nvSpPr>
          <p:cNvPr id="113" name="Ellipse 112"/>
          <p:cNvSpPr/>
          <p:nvPr/>
        </p:nvSpPr>
        <p:spPr>
          <a:xfrm>
            <a:off x="1553350" y="3099044"/>
            <a:ext cx="982868" cy="40274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t>Entité </a:t>
            </a:r>
          </a:p>
          <a:p>
            <a:pPr algn="ctr"/>
            <a:r>
              <a:rPr lang="fr-FR" sz="900" dirty="0"/>
              <a:t>Achat/Log</a:t>
            </a:r>
          </a:p>
        </p:txBody>
      </p:sp>
      <p:sp>
        <p:nvSpPr>
          <p:cNvPr id="114" name="Ellipse 113"/>
          <p:cNvSpPr/>
          <p:nvPr/>
        </p:nvSpPr>
        <p:spPr>
          <a:xfrm>
            <a:off x="1896449" y="4438722"/>
            <a:ext cx="1134917" cy="36510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t>Entité Financement</a:t>
            </a:r>
          </a:p>
        </p:txBody>
      </p:sp>
      <p:sp>
        <p:nvSpPr>
          <p:cNvPr id="115" name="Ellipse 114"/>
          <p:cNvSpPr/>
          <p:nvPr/>
        </p:nvSpPr>
        <p:spPr>
          <a:xfrm>
            <a:off x="6851027" y="2587637"/>
            <a:ext cx="673301" cy="311396"/>
          </a:xfrm>
          <a:prstGeom prst="ellipse">
            <a:avLst/>
          </a:prstGeom>
          <a:solidFill>
            <a:srgbClr val="3399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t>DSP</a:t>
            </a:r>
          </a:p>
        </p:txBody>
      </p:sp>
      <p:sp>
        <p:nvSpPr>
          <p:cNvPr id="116" name="Ellipse 115"/>
          <p:cNvSpPr/>
          <p:nvPr/>
        </p:nvSpPr>
        <p:spPr>
          <a:xfrm>
            <a:off x="6624651" y="4296197"/>
            <a:ext cx="956885" cy="372045"/>
          </a:xfrm>
          <a:prstGeom prst="ellipse">
            <a:avLst/>
          </a:prstGeom>
          <a:solidFill>
            <a:srgbClr val="FFC000"/>
          </a:solidFill>
          <a:ln w="28575">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a:solidFill>
                  <a:schemeClr val="tx1"/>
                </a:solidFill>
              </a:rPr>
              <a:t>Marque Mondiale</a:t>
            </a:r>
          </a:p>
        </p:txBody>
      </p:sp>
      <p:sp>
        <p:nvSpPr>
          <p:cNvPr id="195" name="Rectangle 194"/>
          <p:cNvSpPr/>
          <p:nvPr/>
        </p:nvSpPr>
        <p:spPr>
          <a:xfrm>
            <a:off x="5830886" y="3269409"/>
            <a:ext cx="1080000" cy="180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Capacités d’agir</a:t>
            </a:r>
          </a:p>
        </p:txBody>
      </p:sp>
      <p:sp>
        <p:nvSpPr>
          <p:cNvPr id="77" name="Rectangle 76"/>
          <p:cNvSpPr/>
          <p:nvPr/>
        </p:nvSpPr>
        <p:spPr>
          <a:xfrm>
            <a:off x="3486537" y="5288734"/>
            <a:ext cx="1080000" cy="27435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Nouvelle forme de Mobilisation</a:t>
            </a:r>
          </a:p>
        </p:txBody>
      </p:sp>
      <p:sp>
        <p:nvSpPr>
          <p:cNvPr id="78" name="Rectangle 77"/>
          <p:cNvSpPr/>
          <p:nvPr/>
        </p:nvSpPr>
        <p:spPr>
          <a:xfrm>
            <a:off x="4847509" y="4943343"/>
            <a:ext cx="1102808" cy="27391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Promouvoir Engagement </a:t>
            </a:r>
          </a:p>
        </p:txBody>
      </p:sp>
      <p:sp>
        <p:nvSpPr>
          <p:cNvPr id="79" name="Rectangle 78"/>
          <p:cNvSpPr/>
          <p:nvPr/>
        </p:nvSpPr>
        <p:spPr>
          <a:xfrm>
            <a:off x="3498554" y="4966634"/>
            <a:ext cx="1067983" cy="29720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Ouvrir la</a:t>
            </a:r>
          </a:p>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 Gouvernance</a:t>
            </a:r>
          </a:p>
        </p:txBody>
      </p:sp>
      <p:sp>
        <p:nvSpPr>
          <p:cNvPr id="106" name="Rectangle 105"/>
          <p:cNvSpPr/>
          <p:nvPr/>
        </p:nvSpPr>
        <p:spPr>
          <a:xfrm>
            <a:off x="4244832" y="5596560"/>
            <a:ext cx="1080000" cy="27723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Déconcentration</a:t>
            </a:r>
          </a:p>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Régionalisation</a:t>
            </a:r>
          </a:p>
        </p:txBody>
      </p:sp>
      <p:sp>
        <p:nvSpPr>
          <p:cNvPr id="108" name="Rectangle 107"/>
          <p:cNvSpPr/>
          <p:nvPr/>
        </p:nvSpPr>
        <p:spPr>
          <a:xfrm>
            <a:off x="4852711" y="5288734"/>
            <a:ext cx="1056071" cy="25759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900" kern="0" dirty="0">
                <a:solidFill>
                  <a:prstClr val="white"/>
                </a:solidFill>
              </a:rPr>
              <a:t>Evolution  des Instances</a:t>
            </a:r>
          </a:p>
        </p:txBody>
      </p:sp>
      <p:sp>
        <p:nvSpPr>
          <p:cNvPr id="75" name="Rectangle 74"/>
          <p:cNvSpPr/>
          <p:nvPr/>
        </p:nvSpPr>
        <p:spPr>
          <a:xfrm>
            <a:off x="5830886" y="4141890"/>
            <a:ext cx="1080000" cy="1559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solidFill>
                  <a:schemeClr val="tx1"/>
                </a:solidFill>
              </a:rPr>
              <a:t>Partenariats</a:t>
            </a:r>
          </a:p>
        </p:txBody>
      </p:sp>
      <p:sp>
        <p:nvSpPr>
          <p:cNvPr id="66" name="Rectangle 65"/>
          <p:cNvSpPr/>
          <p:nvPr/>
        </p:nvSpPr>
        <p:spPr>
          <a:xfrm>
            <a:off x="4828782" y="2631326"/>
            <a:ext cx="1080000" cy="18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err="1"/>
              <a:t>Urg</a:t>
            </a:r>
            <a:r>
              <a:rPr lang="fr-FR" sz="1000" dirty="0"/>
              <a:t>. et crises</a:t>
            </a:r>
          </a:p>
        </p:txBody>
      </p:sp>
      <p:sp>
        <p:nvSpPr>
          <p:cNvPr id="70" name="Rectangle 69"/>
          <p:cNvSpPr/>
          <p:nvPr/>
        </p:nvSpPr>
        <p:spPr>
          <a:xfrm>
            <a:off x="4828782" y="2407638"/>
            <a:ext cx="1080000" cy="18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dirty="0"/>
              <a:t>Environnement</a:t>
            </a:r>
          </a:p>
        </p:txBody>
      </p:sp>
      <p:cxnSp>
        <p:nvCxnSpPr>
          <p:cNvPr id="4" name="Connecteur droit avec flèche 3"/>
          <p:cNvCxnSpPr>
            <a:stCxn id="115" idx="4"/>
            <a:endCxn id="59" idx="0"/>
          </p:cNvCxnSpPr>
          <p:nvPr/>
        </p:nvCxnSpPr>
        <p:spPr>
          <a:xfrm flipH="1">
            <a:off x="5602025" y="2899033"/>
            <a:ext cx="1585653" cy="1109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Connecteur droit avec flèche 6"/>
          <p:cNvCxnSpPr>
            <a:stCxn id="115" idx="2"/>
            <a:endCxn id="57" idx="2"/>
          </p:cNvCxnSpPr>
          <p:nvPr/>
        </p:nvCxnSpPr>
        <p:spPr>
          <a:xfrm flipH="1">
            <a:off x="4932040" y="2743335"/>
            <a:ext cx="1918987" cy="1733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8" name="Connecteur droit avec flèche 47"/>
          <p:cNvCxnSpPr>
            <a:stCxn id="115" idx="3"/>
            <a:endCxn id="62" idx="0"/>
          </p:cNvCxnSpPr>
          <p:nvPr/>
        </p:nvCxnSpPr>
        <p:spPr>
          <a:xfrm flipH="1">
            <a:off x="3951790" y="2853430"/>
            <a:ext cx="2997840" cy="34886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Connecteur droit avec flèche 48"/>
          <p:cNvCxnSpPr>
            <a:stCxn id="115" idx="3"/>
          </p:cNvCxnSpPr>
          <p:nvPr/>
        </p:nvCxnSpPr>
        <p:spPr>
          <a:xfrm flipH="1">
            <a:off x="5940214" y="2853430"/>
            <a:ext cx="1009416" cy="4400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2" name="Rectangle 61"/>
          <p:cNvSpPr/>
          <p:nvPr/>
        </p:nvSpPr>
        <p:spPr>
          <a:xfrm rot="1665309">
            <a:off x="3434324" y="3181056"/>
            <a:ext cx="862965" cy="369269"/>
          </a:xfrm>
          <a:prstGeom prst="rect">
            <a:avLst/>
          </a:prstGeom>
          <a:solidFill>
            <a:srgbClr val="ED7D31">
              <a:lumMod val="75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EXIGENCES</a:t>
            </a:r>
          </a:p>
        </p:txBody>
      </p:sp>
      <p:sp>
        <p:nvSpPr>
          <p:cNvPr id="57" name="Rectangle 56"/>
          <p:cNvSpPr/>
          <p:nvPr/>
        </p:nvSpPr>
        <p:spPr>
          <a:xfrm rot="16200000">
            <a:off x="4190079" y="2666942"/>
            <a:ext cx="984509" cy="499413"/>
          </a:xfrm>
          <a:prstGeom prst="rect">
            <a:avLst/>
          </a:prstGeom>
          <a:solidFill>
            <a:srgbClr val="00B05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NOS COMBATS</a:t>
            </a:r>
          </a:p>
        </p:txBody>
      </p:sp>
      <p:sp>
        <p:nvSpPr>
          <p:cNvPr id="60" name="Rectangle 59"/>
          <p:cNvSpPr/>
          <p:nvPr/>
        </p:nvSpPr>
        <p:spPr>
          <a:xfrm rot="16200000">
            <a:off x="4148719" y="4480519"/>
            <a:ext cx="1051557" cy="515084"/>
          </a:xfrm>
          <a:prstGeom prst="rect">
            <a:avLst/>
          </a:prstGeom>
          <a:solidFill>
            <a:srgbClr val="E7E6E6">
              <a:lumMod val="5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GOUVERNANCE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000" b="1" i="0" u="none" strike="noStrike" kern="0" cap="none" spc="0" normalizeH="0" baseline="0" noProof="0" dirty="0">
                <a:ln>
                  <a:noFill/>
                </a:ln>
                <a:solidFill>
                  <a:prstClr val="white"/>
                </a:solidFill>
                <a:effectLst/>
                <a:uLnTx/>
                <a:uFillTx/>
                <a:latin typeface="Calibri" panose="020F0502020204030204"/>
                <a:ea typeface="+mn-ea"/>
                <a:cs typeface="+mn-cs"/>
              </a:rPr>
              <a:t>MILITANCE</a:t>
            </a:r>
          </a:p>
        </p:txBody>
      </p:sp>
    </p:spTree>
    <p:extLst>
      <p:ext uri="{BB962C8B-B14F-4D97-AF65-F5344CB8AC3E}">
        <p14:creationId xmlns:p14="http://schemas.microsoft.com/office/powerpoint/2010/main" val="306350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1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1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1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fade">
                                      <p:cBhvr>
                                        <p:cTn id="95" dur="500"/>
                                        <p:tgtEl>
                                          <p:spTgt spid="4"/>
                                        </p:tgtEl>
                                      </p:cBhvr>
                                    </p:animEffect>
                                  </p:childTnLst>
                                </p:cTn>
                              </p:par>
                              <p:par>
                                <p:cTn id="96" presetID="10" presetClass="entr" presetSubtype="0" fill="hold" nodeType="withEffect">
                                  <p:stCondLst>
                                    <p:cond delay="0"/>
                                  </p:stCondLst>
                                  <p:childTnLst>
                                    <p:set>
                                      <p:cBhvr>
                                        <p:cTn id="97" dur="1" fill="hold">
                                          <p:stCondLst>
                                            <p:cond delay="0"/>
                                          </p:stCondLst>
                                        </p:cTn>
                                        <p:tgtEl>
                                          <p:spTgt spid="7"/>
                                        </p:tgtEl>
                                        <p:attrNameLst>
                                          <p:attrName>style.visibility</p:attrName>
                                        </p:attrNameLst>
                                      </p:cBhvr>
                                      <p:to>
                                        <p:strVal val="visible"/>
                                      </p:to>
                                    </p:set>
                                    <p:animEffect transition="in" filter="fade">
                                      <p:cBhvr>
                                        <p:cTn id="98" dur="500"/>
                                        <p:tgtEl>
                                          <p:spTgt spid="7"/>
                                        </p:tgtEl>
                                      </p:cBhvr>
                                    </p:animEffect>
                                  </p:childTnLst>
                                </p:cTn>
                              </p:par>
                              <p:par>
                                <p:cTn id="99" presetID="10" presetClass="entr" presetSubtype="0" fill="hold" nodeType="withEffect">
                                  <p:stCondLst>
                                    <p:cond delay="0"/>
                                  </p:stCondLst>
                                  <p:childTnLst>
                                    <p:set>
                                      <p:cBhvr>
                                        <p:cTn id="100" dur="1" fill="hold">
                                          <p:stCondLst>
                                            <p:cond delay="0"/>
                                          </p:stCondLst>
                                        </p:cTn>
                                        <p:tgtEl>
                                          <p:spTgt spid="48"/>
                                        </p:tgtEl>
                                        <p:attrNameLst>
                                          <p:attrName>style.visibility</p:attrName>
                                        </p:attrNameLst>
                                      </p:cBhvr>
                                      <p:to>
                                        <p:strVal val="visible"/>
                                      </p:to>
                                    </p:set>
                                    <p:animEffect transition="in" filter="fade">
                                      <p:cBhvr>
                                        <p:cTn id="101" dur="500"/>
                                        <p:tgtEl>
                                          <p:spTgt spid="48"/>
                                        </p:tgtEl>
                                      </p:cBhvr>
                                    </p:animEffect>
                                  </p:childTnLst>
                                </p:cTn>
                              </p:par>
                              <p:par>
                                <p:cTn id="102" presetID="10" presetClass="entr" presetSubtype="0" fill="hold" nodeType="withEffect">
                                  <p:stCondLst>
                                    <p:cond delay="0"/>
                                  </p:stCondLst>
                                  <p:childTnLst>
                                    <p:set>
                                      <p:cBhvr>
                                        <p:cTn id="103" dur="1" fill="hold">
                                          <p:stCondLst>
                                            <p:cond delay="0"/>
                                          </p:stCondLst>
                                        </p:cTn>
                                        <p:tgtEl>
                                          <p:spTgt spid="49"/>
                                        </p:tgtEl>
                                        <p:attrNameLst>
                                          <p:attrName>style.visibility</p:attrName>
                                        </p:attrNameLst>
                                      </p:cBhvr>
                                      <p:to>
                                        <p:strVal val="visible"/>
                                      </p:to>
                                    </p:set>
                                    <p:animEffect transition="in" filter="fade">
                                      <p:cBhvr>
                                        <p:cTn id="104" dur="500"/>
                                        <p:tgtEl>
                                          <p:spTgt spid="49"/>
                                        </p:tgtEl>
                                      </p:cBhvr>
                                    </p:animEffec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11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113"/>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4"/>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7" grpId="0" animBg="1"/>
      <p:bldP spid="68" grpId="0" animBg="1"/>
      <p:bldP spid="69" grpId="0" animBg="1"/>
      <p:bldP spid="71" grpId="0" animBg="1"/>
      <p:bldP spid="72" grpId="0" animBg="1"/>
      <p:bldP spid="73" grpId="0" animBg="1"/>
      <p:bldP spid="74" grpId="0" animBg="1"/>
      <p:bldP spid="107" grpId="0" animBg="1"/>
      <p:bldP spid="109" grpId="0" animBg="1"/>
      <p:bldP spid="110" grpId="0" animBg="1"/>
      <p:bldP spid="111" grpId="0" animBg="1"/>
      <p:bldP spid="112" grpId="0" animBg="1"/>
      <p:bldP spid="113" grpId="0" animBg="1"/>
      <p:bldP spid="114" grpId="0" animBg="1"/>
      <p:bldP spid="115" grpId="0" animBg="1"/>
      <p:bldP spid="116" grpId="0" animBg="1"/>
      <p:bldP spid="195" grpId="0" animBg="1"/>
      <p:bldP spid="77" grpId="0" animBg="1"/>
      <p:bldP spid="78" grpId="0" animBg="1"/>
      <p:bldP spid="79" grpId="0" animBg="1"/>
      <p:bldP spid="106" grpId="0" animBg="1"/>
      <p:bldP spid="108" grpId="0" animBg="1"/>
      <p:bldP spid="75" grpId="0" animBg="1"/>
      <p:bldP spid="66" grpId="0" animBg="1"/>
      <p:bldP spid="70"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1409</Words>
  <Application>Microsoft Office PowerPoint</Application>
  <PresentationFormat>Affichage à l'écran (4:3)</PresentationFormat>
  <Paragraphs>275</Paragraphs>
  <Slides>19</Slides>
  <Notes>19</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ＭＳ Ｐゴシック</vt:lpstr>
      <vt:lpstr>Arial</vt:lpstr>
      <vt:lpstr>Calibri</vt:lpstr>
      <vt:lpstr>Helvetica</vt:lpstr>
      <vt:lpstr>Wingdings</vt:lpstr>
      <vt:lpstr>Thème Office</vt:lpstr>
      <vt:lpstr>HORIZON 2025   Présentation du projet d’évolution de MdM à l’horizon 2025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MDM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laure.antoine</dc:creator>
  <cp:lastModifiedBy>Alice Lebel</cp:lastModifiedBy>
  <cp:revision>497</cp:revision>
  <cp:lastPrinted>2017-05-18T09:46:24Z</cp:lastPrinted>
  <dcterms:created xsi:type="dcterms:W3CDTF">2009-09-23T15:27:18Z</dcterms:created>
  <dcterms:modified xsi:type="dcterms:W3CDTF">2017-05-23T11:11:25Z</dcterms:modified>
</cp:coreProperties>
</file>