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23"/>
  </p:notesMasterIdLst>
  <p:handoutMasterIdLst>
    <p:handoutMasterId r:id="rId24"/>
  </p:handoutMasterIdLst>
  <p:sldIdLst>
    <p:sldId id="365" r:id="rId3"/>
    <p:sldId id="398" r:id="rId4"/>
    <p:sldId id="332" r:id="rId5"/>
    <p:sldId id="396" r:id="rId6"/>
    <p:sldId id="419" r:id="rId7"/>
    <p:sldId id="420" r:id="rId8"/>
    <p:sldId id="421" r:id="rId9"/>
    <p:sldId id="422" r:id="rId10"/>
    <p:sldId id="423" r:id="rId11"/>
    <p:sldId id="377" r:id="rId12"/>
    <p:sldId id="401" r:id="rId13"/>
    <p:sldId id="412" r:id="rId14"/>
    <p:sldId id="418" r:id="rId15"/>
    <p:sldId id="411" r:id="rId16"/>
    <p:sldId id="404" r:id="rId17"/>
    <p:sldId id="405" r:id="rId18"/>
    <p:sldId id="413" r:id="rId19"/>
    <p:sldId id="409" r:id="rId20"/>
    <p:sldId id="410" r:id="rId21"/>
    <p:sldId id="414" r:id="rId22"/>
  </p:sldIdLst>
  <p:sldSz cx="9144000" cy="6858000" type="screen4x3"/>
  <p:notesSz cx="6889750" cy="100218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8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  <a:srgbClr val="66CCFF"/>
    <a:srgbClr val="000000"/>
    <a:srgbClr val="4F81BD"/>
    <a:srgbClr val="F4EE00"/>
    <a:srgbClr val="595959"/>
    <a:srgbClr val="FFFF00"/>
    <a:srgbClr val="632523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280" autoAdjust="0"/>
  </p:normalViewPr>
  <p:slideViewPr>
    <p:cSldViewPr>
      <p:cViewPr varScale="1">
        <p:scale>
          <a:sx n="55" d="100"/>
          <a:sy n="55" d="100"/>
        </p:scale>
        <p:origin x="7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3158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309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832" y="0"/>
            <a:ext cx="2986309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630"/>
            <a:ext cx="2986309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832" y="9518630"/>
            <a:ext cx="2986309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C04E-DDD1-486E-9C17-DEE8F58EAAD4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617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309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832" y="0"/>
            <a:ext cx="2986309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655" y="4760117"/>
            <a:ext cx="5512443" cy="451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8630"/>
            <a:ext cx="2986309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832" y="9518630"/>
            <a:ext cx="2986309" cy="50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6" tIns="46229" rIns="92456" bIns="462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54299-5CAC-4472-AD4C-D422F9CD30C0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1635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207" indent="-28892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7310" indent="-2311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9591" indent="-2311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872" indent="-2311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4154" indent="-2311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6435" indent="-2311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717" indent="-2311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999" indent="-2311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3C9736-3BE1-42BE-BDCB-3A5DB505ED70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2475"/>
            <a:ext cx="5010150" cy="3757613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65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15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4241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318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1620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770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620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946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140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401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88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21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RM: Roadmap</a:t>
            </a:r>
            <a:br>
              <a:rPr lang="en-GB" dirty="0"/>
            </a:br>
            <a:r>
              <a:rPr lang="en-GB" dirty="0"/>
              <a:t>Res: resolution</a:t>
            </a:r>
            <a:br>
              <a:rPr lang="en-GB" dirty="0"/>
            </a:br>
            <a:r>
              <a:rPr lang="en-GB" dirty="0"/>
              <a:t>HAD: Health and Advocacy Department</a:t>
            </a:r>
            <a:br>
              <a:rPr lang="en-GB" dirty="0"/>
            </a:br>
            <a:r>
              <a:rPr lang="en-GB" dirty="0" err="1"/>
              <a:t>AcP</a:t>
            </a:r>
            <a:r>
              <a:rPr lang="en-GB" dirty="0"/>
              <a:t>: action plan</a:t>
            </a:r>
            <a:br>
              <a:rPr lang="en-GB" dirty="0"/>
            </a:br>
            <a:r>
              <a:rPr lang="en-GB" dirty="0"/>
              <a:t>SP: strategic plan</a:t>
            </a:r>
            <a:br>
              <a:rPr lang="en-GB" dirty="0"/>
            </a:br>
            <a:r>
              <a:rPr lang="en-GB" dirty="0"/>
              <a:t>AP: associative project</a:t>
            </a:r>
            <a:br>
              <a:rPr lang="en-GB" dirty="0"/>
            </a:br>
            <a:r>
              <a:rPr lang="en-GB" dirty="0"/>
              <a:t>ISMP: Information Systems Master Plan</a:t>
            </a:r>
            <a:br>
              <a:rPr lang="en-GB" dirty="0"/>
            </a:br>
            <a:r>
              <a:rPr lang="en-GB" dirty="0"/>
              <a:t>Associational life steer. comm.</a:t>
            </a:r>
            <a:br>
              <a:rPr lang="en-GB" dirty="0"/>
            </a:br>
            <a:r>
              <a:rPr lang="en-GB" dirty="0"/>
              <a:t>Financial independence steer. comm.</a:t>
            </a:r>
            <a:endParaRPr lang="fr-FR" dirty="0"/>
          </a:p>
          <a:p>
            <a:r>
              <a:rPr lang="en-GB" dirty="0"/>
              <a:t>BAIN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632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8065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9144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135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289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391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2475"/>
            <a:ext cx="5010150" cy="3757613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563">
              <a:defRPr/>
            </a:pPr>
            <a:r>
              <a:rPr lang="en-GB" dirty="0"/>
              <a:t>Gender</a:t>
            </a:r>
            <a:br>
              <a:rPr lang="en-GB" dirty="0"/>
            </a:br>
            <a:r>
              <a:rPr lang="en-GB" dirty="0"/>
              <a:t>HR: Harm Reduction</a:t>
            </a:r>
            <a:br>
              <a:rPr lang="en-GB" dirty="0"/>
            </a:br>
            <a:r>
              <a:rPr lang="en-GB" dirty="0"/>
              <a:t>SRH: sexual and reproductive health </a:t>
            </a:r>
            <a:br>
              <a:rPr lang="en-GB" dirty="0"/>
            </a:br>
            <a:r>
              <a:rPr lang="en-GB" dirty="0"/>
              <a:t>MDS: Migrant Rights Health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295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DA5C-2595-46B4-BCF5-4B7ECB13E3B1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36CE-C996-4796-8FDD-9DCDC39B229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>
            <a:off x="2667000" y="6610350"/>
            <a:ext cx="571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fr-FR" sz="1200" dirty="0">
                <a:solidFill>
                  <a:schemeClr val="bg1"/>
                </a:solidFill>
                <a:latin typeface="Helvetica" pitchFamily="1" charset="0"/>
                <a:ea typeface="ＭＳ Ｐゴシック" pitchFamily="1" charset="-128"/>
              </a:rPr>
              <a:t>ALSO</a:t>
            </a:r>
            <a:r>
              <a:rPr lang="fr-FR" sz="1200" baseline="0" dirty="0">
                <a:solidFill>
                  <a:schemeClr val="bg1"/>
                </a:solidFill>
                <a:latin typeface="Helvetica" pitchFamily="1" charset="0"/>
                <a:ea typeface="ＭＳ Ｐゴシック" pitchFamily="1" charset="-128"/>
              </a:rPr>
              <a:t> CARES FOR INJUSTICE</a:t>
            </a:r>
            <a:endParaRPr lang="fr-FR" sz="1200" dirty="0">
              <a:solidFill>
                <a:schemeClr val="bg1"/>
              </a:solidFill>
              <a:latin typeface="Helvetica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48E2-A756-4216-AFC5-67554743C316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5C8E-8F5D-4A48-AF80-2AE184928FA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18C-B0EE-45D1-A752-EF3485292A01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A635-1025-424F-92CA-2F14700EA86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DA5C-2595-46B4-BCF5-4B7ECB13E3B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36CE-C996-4796-8FDD-9DCDC39B2290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>
            <a:off x="2667000" y="6610350"/>
            <a:ext cx="571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fr-FR" sz="1200" dirty="0">
                <a:solidFill>
                  <a:prstClr val="white"/>
                </a:solidFill>
                <a:latin typeface="Helvetica" pitchFamily="1" charset="0"/>
                <a:ea typeface="ＭＳ Ｐゴシック" pitchFamily="1" charset="-128"/>
              </a:rPr>
              <a:t>SOIGNE AUSSI L’INJUSTICE</a:t>
            </a:r>
          </a:p>
        </p:txBody>
      </p:sp>
    </p:spTree>
    <p:extLst>
      <p:ext uri="{BB962C8B-B14F-4D97-AF65-F5344CB8AC3E}">
        <p14:creationId xmlns:p14="http://schemas.microsoft.com/office/powerpoint/2010/main" val="258945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F859-8A24-4D82-867C-615717EEE3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0547-6DA8-464E-A65F-C2E928CF4A6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2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FD9-AB25-418B-B9D2-65F8A5A0253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297F-E5B3-46FF-849E-F8DA53DA70F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57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AE59-D1B8-422F-92CA-261D89808CA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D6B1-6044-42A6-96D9-31002D71112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81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4E7-119B-49F7-8FF8-672F3B90564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CD15-DDE0-495D-8B7A-86317905F64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94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0FF3-3F1F-4149-AD49-85AFFA68B1D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9D0-24AA-428B-A396-1A6BE668A64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71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EBB6-B305-460A-92C3-856AF3A0370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F4E5-A556-49B9-AC62-AD09059158F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06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6145-F0EC-429F-AF36-EC5B3024902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5873-7526-4235-BEEF-B0F3F8B5D53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F859-8A24-4D82-867C-615717EEE36E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0547-6DA8-464E-A65F-C2E928CF4A6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931A-6C3F-4691-AF54-8B48A2CF96B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620B-7FEC-4D23-A814-5FF7401D6F4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29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48E2-A756-4216-AFC5-67554743C31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5C8E-8F5D-4A48-AF80-2AE184928FA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292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F18C-B0EE-45D1-A752-EF3485292A0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A635-1025-424F-92CA-2F14700EA86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5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FD9-AB25-418B-B9D2-65F8A5A02538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297F-E5B3-46FF-849E-F8DA53DA70F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AE59-D1B8-422F-92CA-261D89808CAF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D6B1-6044-42A6-96D9-31002D71112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E4E7-119B-49F7-8FF8-672F3B90564C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CD15-DDE0-495D-8B7A-86317905F6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0FF3-3F1F-4149-AD49-85AFFA68B1D8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89D0-24AA-428B-A396-1A6BE668A64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EBB6-B305-460A-92C3-856AF3A03706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DF4E5-A556-49B9-AC62-AD09059158F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6145-F0EC-429F-AF36-EC5B30249026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75873-7526-4235-BEEF-B0F3F8B5D532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931A-6C3F-4691-AF54-8B48A2CF96BA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620B-7FEC-4D23-A814-5FF7401D6F4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B35D-AC60-4F65-BC71-55B6796D3B84}" type="datetime1">
              <a:rPr lang="fr-FR" smtClean="0"/>
              <a:t>26/05/2017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ECFA-7CD6-4DD8-A3C8-19619E322AE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19"/>
          <p:cNvSpPr>
            <a:spLocks noChangeShapeType="1"/>
          </p:cNvSpPr>
          <p:nvPr userDrawn="1"/>
        </p:nvSpPr>
        <p:spPr bwMode="auto">
          <a:xfrm>
            <a:off x="8748713" y="1952625"/>
            <a:ext cx="2873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1588" y="6570663"/>
            <a:ext cx="9142412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pic>
        <p:nvPicPr>
          <p:cNvPr id="9" name="Picture 30" descr="frise_PPT_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622300"/>
            <a:ext cx="9113838" cy="538163"/>
          </a:xfrm>
          <a:prstGeom prst="rect">
            <a:avLst/>
          </a:prstGeom>
          <a:noFill/>
        </p:spPr>
      </p:pic>
      <p:pic>
        <p:nvPicPr>
          <p:cNvPr id="10" name="Picture 31" descr="logo MDM FR CMJN_b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5650" y="333375"/>
            <a:ext cx="1076325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B35D-AC60-4F65-BC71-55B6796D3B84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26/05/2017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ECFA-7CD6-4DD8-A3C8-19619E322AE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19"/>
          <p:cNvSpPr>
            <a:spLocks noChangeShapeType="1"/>
          </p:cNvSpPr>
          <p:nvPr userDrawn="1"/>
        </p:nvSpPr>
        <p:spPr bwMode="auto">
          <a:xfrm>
            <a:off x="8748713" y="1952625"/>
            <a:ext cx="287337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1588" y="6570663"/>
            <a:ext cx="9142412" cy="2873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9" name="Picture 30" descr="frise_PPT_0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763" y="622300"/>
            <a:ext cx="9113838" cy="538163"/>
          </a:xfrm>
          <a:prstGeom prst="rect">
            <a:avLst/>
          </a:prstGeom>
          <a:noFill/>
        </p:spPr>
      </p:pic>
      <p:pic>
        <p:nvPicPr>
          <p:cNvPr id="10" name="Picture 31" descr="logo MDM FR CMJN_b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5650" y="333375"/>
            <a:ext cx="1076325" cy="1063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101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altLang="fr-FR" sz="3200" b="1">
                <a:solidFill>
                  <a:schemeClr val="accent1"/>
                </a:solidFill>
                <a:latin typeface="Arial" panose="020B0604020202020204" pitchFamily="34" charset="0"/>
              </a:rPr>
              <a:t>HORIZON 2025 </a:t>
            </a:r>
            <a:br>
              <a:rPr lang="en-GB" altLang="fr-FR" sz="2000">
                <a:solidFill>
                  <a:schemeClr val="accent1"/>
                </a:solidFill>
                <a:latin typeface="Arial" panose="020B0604020202020204" pitchFamily="34" charset="0"/>
              </a:rPr>
            </a:br>
            <a:br>
              <a:rPr lang="en-GB" altLang="fr-FR" sz="200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GB" altLang="fr-FR" sz="2000">
                <a:solidFill>
                  <a:schemeClr val="accent1"/>
                </a:solidFill>
                <a:latin typeface="Arial" panose="020B0604020202020204" pitchFamily="34" charset="0"/>
              </a:rPr>
              <a:t>Presentation of MDM’s development project for 2025 </a:t>
            </a:r>
            <a:endParaRPr lang="en-GB" altLang="fr-FR" sz="1400" b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fr-FR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DG Presentation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fr-FR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All HQ staff</a:t>
            </a:r>
          </a:p>
          <a:p>
            <a:r>
              <a:rPr lang="en-GB" altLang="fr-FR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23</a:t>
            </a:r>
            <a:r>
              <a:rPr lang="en-GB" altLang="fr-FR" sz="1600" baseline="30000" dirty="0">
                <a:solidFill>
                  <a:schemeClr val="accent1"/>
                </a:solidFill>
                <a:latin typeface="Helvetica" panose="020B0604020202020204" pitchFamily="34" charset="0"/>
              </a:rPr>
              <a:t>rd</a:t>
            </a:r>
            <a:r>
              <a:rPr lang="en-GB" altLang="fr-FR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 and 24</a:t>
            </a:r>
            <a:r>
              <a:rPr lang="en-GB" altLang="fr-FR" sz="1600" baseline="30000" dirty="0">
                <a:solidFill>
                  <a:schemeClr val="accent1"/>
                </a:solidFill>
                <a:latin typeface="Helvetica" panose="020B0604020202020204" pitchFamily="34" charset="0"/>
              </a:rPr>
              <a:t>th</a:t>
            </a:r>
            <a:r>
              <a:rPr lang="en-GB" altLang="fr-FR" sz="1600" dirty="0">
                <a:solidFill>
                  <a:schemeClr val="accent1"/>
                </a:solidFill>
                <a:latin typeface="Helvetica" panose="020B0604020202020204" pitchFamily="34" charset="0"/>
              </a:rPr>
              <a:t> May 2017</a:t>
            </a:r>
          </a:p>
        </p:txBody>
      </p:sp>
    </p:spTree>
    <p:extLst>
      <p:ext uri="{BB962C8B-B14F-4D97-AF65-F5344CB8AC3E}">
        <p14:creationId xmlns:p14="http://schemas.microsoft.com/office/powerpoint/2010/main" val="396509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00" y="2767511"/>
            <a:ext cx="1844110" cy="1732852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2469669" y="3307593"/>
            <a:ext cx="333229" cy="259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</p:txBody>
      </p:sp>
      <p:sp>
        <p:nvSpPr>
          <p:cNvPr id="4" name="ZoneTexte 3"/>
          <p:cNvSpPr txBox="1"/>
          <p:nvPr/>
        </p:nvSpPr>
        <p:spPr>
          <a:xfrm>
            <a:off x="3255660" y="1360530"/>
            <a:ext cx="4257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Rotation and operational transfer of projects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476525" y="5257631"/>
            <a:ext cx="333229" cy="259601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</p:txBody>
      </p:sp>
      <p:sp>
        <p:nvSpPr>
          <p:cNvPr id="20" name="Rectangle 19"/>
          <p:cNvSpPr/>
          <p:nvPr/>
        </p:nvSpPr>
        <p:spPr>
          <a:xfrm>
            <a:off x="2472445" y="2775106"/>
            <a:ext cx="333229" cy="259601"/>
          </a:xfrm>
          <a:prstGeom prst="rect">
            <a:avLst/>
          </a:prstGeom>
          <a:solidFill>
            <a:srgbClr val="F4E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83768" y="4105503"/>
            <a:ext cx="333229" cy="2596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</p:txBody>
      </p:sp>
      <p:sp>
        <p:nvSpPr>
          <p:cNvPr id="13" name="Rectangle 12"/>
          <p:cNvSpPr/>
          <p:nvPr/>
        </p:nvSpPr>
        <p:spPr>
          <a:xfrm>
            <a:off x="2476524" y="1408706"/>
            <a:ext cx="333229" cy="25960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900" b="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43302" y="1940456"/>
            <a:ext cx="333229" cy="2596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17" name="Rectangle 16"/>
          <p:cNvSpPr/>
          <p:nvPr/>
        </p:nvSpPr>
        <p:spPr>
          <a:xfrm>
            <a:off x="2609916" y="2064512"/>
            <a:ext cx="333229" cy="259601"/>
          </a:xfrm>
          <a:prstGeom prst="rect">
            <a:avLst/>
          </a:prstGeom>
          <a:solidFill>
            <a:srgbClr val="F4E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96384" y="2191968"/>
            <a:ext cx="333229" cy="259601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/>
          </a:p>
        </p:txBody>
      </p:sp>
      <p:sp>
        <p:nvSpPr>
          <p:cNvPr id="7" name="Rectangle 6"/>
          <p:cNvSpPr/>
          <p:nvPr/>
        </p:nvSpPr>
        <p:spPr>
          <a:xfrm>
            <a:off x="3261611" y="1943132"/>
            <a:ext cx="50060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Launch of the Health and Advocacy Department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1611" y="5282044"/>
            <a:ext cx="5598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Launch of the Information Systems Master Plan</a:t>
            </a:r>
          </a:p>
        </p:txBody>
      </p:sp>
      <p:sp>
        <p:nvSpPr>
          <p:cNvPr id="9" name="Rectangle 8"/>
          <p:cNvSpPr/>
          <p:nvPr/>
        </p:nvSpPr>
        <p:spPr>
          <a:xfrm>
            <a:off x="3261611" y="268556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Following the roadmap of the International Network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61611" y="3140968"/>
            <a:ext cx="57748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Continuation of the project on the dynamisation of associative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/>
              <a:t>Decentralisation and regionalisation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61611" y="3967896"/>
            <a:ext cx="54007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Implementation of the Financial Independence Group work launching the Financing Strategy Entity</a:t>
            </a:r>
            <a:endParaRPr lang="en-GB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i="1" dirty="0"/>
              <a:t>Collect investment plan</a:t>
            </a:r>
          </a:p>
          <a:p>
            <a:endParaRPr lang="en-GB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Reinforcement of the organisation’s efficacy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i="1" dirty="0"/>
              <a:t>Creation of a Purchasing/Logistics entity….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/>
          </a:p>
        </p:txBody>
      </p:sp>
      <p:sp>
        <p:nvSpPr>
          <p:cNvPr id="26" name="Rectangle 25"/>
          <p:cNvSpPr/>
          <p:nvPr/>
        </p:nvSpPr>
        <p:spPr>
          <a:xfrm>
            <a:off x="2603273" y="5329639"/>
            <a:ext cx="333229" cy="259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</p:txBody>
      </p:sp>
      <p:sp>
        <p:nvSpPr>
          <p:cNvPr id="27" name="Rectangle 26"/>
          <p:cNvSpPr/>
          <p:nvPr/>
        </p:nvSpPr>
        <p:spPr>
          <a:xfrm>
            <a:off x="2796384" y="5401647"/>
            <a:ext cx="333229" cy="2596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/>
          </a:p>
        </p:txBody>
      </p:sp>
      <p:sp>
        <p:nvSpPr>
          <p:cNvPr id="25" name="Rectangle 24"/>
          <p:cNvSpPr/>
          <p:nvPr/>
        </p:nvSpPr>
        <p:spPr>
          <a:xfrm>
            <a:off x="2928382" y="2318368"/>
            <a:ext cx="333229" cy="259601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900" b="1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78626" y="5877272"/>
            <a:ext cx="4261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A support team is being set up for this entire project</a:t>
            </a:r>
          </a:p>
        </p:txBody>
      </p:sp>
      <p:sp>
        <p:nvSpPr>
          <p:cNvPr id="14" name="Flèche droite 13"/>
          <p:cNvSpPr/>
          <p:nvPr/>
        </p:nvSpPr>
        <p:spPr>
          <a:xfrm>
            <a:off x="2724793" y="5944695"/>
            <a:ext cx="530867" cy="416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950149" y="383580"/>
            <a:ext cx="665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+mj-lt"/>
              </a:rPr>
              <a:t>Our priorities for 2017 have been defined and will be supported by the association management (CA roadmap)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83" y="1571612"/>
            <a:ext cx="2028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27 CuadroTexto"/>
          <p:cNvSpPr txBox="1"/>
          <p:nvPr/>
        </p:nvSpPr>
        <p:spPr>
          <a:xfrm>
            <a:off x="828663" y="1943061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/>
              <a:t>SP-AcP</a:t>
            </a:r>
          </a:p>
        </p:txBody>
      </p:sp>
      <p:sp>
        <p:nvSpPr>
          <p:cNvPr id="33" name="28 CuadroTexto"/>
          <p:cNvSpPr txBox="1"/>
          <p:nvPr/>
        </p:nvSpPr>
        <p:spPr>
          <a:xfrm>
            <a:off x="1400167" y="1785926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/>
              <a:t>Aims</a:t>
            </a:r>
          </a:p>
        </p:txBody>
      </p:sp>
      <p:sp>
        <p:nvSpPr>
          <p:cNvPr id="34" name="29 CuadroTexto"/>
          <p:cNvSpPr txBox="1"/>
          <p:nvPr/>
        </p:nvSpPr>
        <p:spPr>
          <a:xfrm>
            <a:off x="185721" y="2085937"/>
            <a:ext cx="3080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/>
              <a:t>AP</a:t>
            </a:r>
          </a:p>
        </p:txBody>
      </p:sp>
      <p:sp>
        <p:nvSpPr>
          <p:cNvPr id="35" name="Ellipse 53"/>
          <p:cNvSpPr/>
          <p:nvPr/>
        </p:nvSpPr>
        <p:spPr>
          <a:xfrm>
            <a:off x="828663" y="1857364"/>
            <a:ext cx="476584" cy="400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89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95536" y="1323967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400" dirty="0"/>
              <a:t>This is our ability to develop, transfer, and even close down our projects to develop other ones, both in France and abroad.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  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To reinforce project appropriateness and relevance with regard to the strategy plan, changes to the socio-medical &amp; legal context and the balance between action and advocacy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To recover some room for manoeuvre in terms of resources, to strengthen our political independence and to finance our development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To contribute to the growth of the International Network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All stakeholders involved in operations in France and abroad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milestones?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In France, validation of the France Group road map in November 2017, operational implementation plan in early 2018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Abroad, work in theme and geo-political groups already launched, cooperation with HAD and validation at International Joint Committees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4935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</a:rPr>
              <a:t>Rotation and operational transfer of projects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8862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546152"/>
            <a:ext cx="7308346" cy="775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611560" y="1419295"/>
            <a:ext cx="842493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400" dirty="0">
                <a:sym typeface="Wingdings" panose="05000000000000000000" pitchFamily="2" charset="2"/>
              </a:rPr>
              <a:t>A Department that supports the range of political pathways pursued by </a:t>
            </a:r>
            <a:r>
              <a:rPr lang="en-GB" sz="1400" dirty="0" err="1">
                <a:sym typeface="Wingdings" panose="05000000000000000000" pitchFamily="2" charset="2"/>
              </a:rPr>
              <a:t>MdM</a:t>
            </a:r>
            <a:r>
              <a:rPr lang="en-GB" sz="1400" dirty="0">
                <a:sym typeface="Wingdings" panose="05000000000000000000" pitchFamily="2" charset="2"/>
              </a:rPr>
              <a:t> and ensures project quality</a:t>
            </a:r>
          </a:p>
          <a:p>
            <a:r>
              <a:rPr lang="en-GB" sz="1400" dirty="0">
                <a:sym typeface="Wingdings" panose="05000000000000000000" pitchFamily="2" charset="2"/>
              </a:rPr>
              <a:t>A Department that reinforces the France/International cross-cutting approach</a:t>
            </a:r>
            <a:endParaRPr lang="en-GB" sz="1400" dirty="0"/>
          </a:p>
          <a:p>
            <a:endParaRPr lang="en-GB" sz="1000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To achieve the following objectives:  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Support </a:t>
            </a:r>
            <a:r>
              <a:rPr lang="en-GB" sz="1400" dirty="0" err="1">
                <a:sym typeface="Wingdings" panose="05000000000000000000" pitchFamily="2" charset="2"/>
              </a:rPr>
              <a:t>MdM’s</a:t>
            </a:r>
            <a:r>
              <a:rPr lang="en-GB" sz="1400" dirty="0">
                <a:sym typeface="Wingdings" panose="05000000000000000000" pitchFamily="2" charset="2"/>
              </a:rPr>
              <a:t> political combats  5 priority areas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Promote operational research and innovation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Reinforce the quality of medical and non-medical practice, projects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Support the cross-cutting approaches of the strategic plan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endParaRPr lang="en-GB" sz="1000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The individuals in question: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All </a:t>
            </a:r>
            <a:r>
              <a:rPr lang="en-GB" sz="1400" dirty="0" err="1"/>
              <a:t>MdM</a:t>
            </a:r>
            <a:r>
              <a:rPr lang="en-GB" sz="1400" dirty="0"/>
              <a:t> stakeholders are going to be impacted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Steering: 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HAD, in connection with other directors and advisors on the Board</a:t>
            </a:r>
          </a:p>
          <a:p>
            <a:pPr lvl="2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Consultation with stakeholders on the basis of discussions already held</a:t>
            </a:r>
            <a:endParaRPr lang="en-GB" sz="1400" dirty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Construction of strong, meaningful interactions with all other Departments while maintaining close contact with the reality in the field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endParaRPr lang="en-GB" sz="1000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Major future milestones: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May – June 	Consultation and construction of the HAD 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3 July	Launch of the HAD 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Summer	Progressive roll-out of the HAD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By end 2018   	Assessment and readjustment if necessary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23317" y="692696"/>
            <a:ext cx="4610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Health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and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Advocacy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Department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(HAD)</a:t>
            </a:r>
          </a:p>
        </p:txBody>
      </p:sp>
      <p:sp>
        <p:nvSpPr>
          <p:cNvPr id="7" name="Ellipse 6"/>
          <p:cNvSpPr/>
          <p:nvPr/>
        </p:nvSpPr>
        <p:spPr>
          <a:xfrm>
            <a:off x="2033021" y="657386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601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95536" y="1428865"/>
            <a:ext cx="6470913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600" dirty="0">
                <a:sym typeface="Wingdings" panose="05000000000000000000" pitchFamily="2" charset="2"/>
              </a:rPr>
              <a:t>A plan for the reformation and development of the International Network (15 </a:t>
            </a:r>
            <a:r>
              <a:rPr lang="en-GB" sz="1600" dirty="0" err="1">
                <a:sym typeface="Wingdings" panose="05000000000000000000" pitchFamily="2" charset="2"/>
              </a:rPr>
              <a:t>MdM</a:t>
            </a:r>
            <a:r>
              <a:rPr lang="en-GB" sz="1600" dirty="0">
                <a:sym typeface="Wingdings" panose="05000000000000000000" pitchFamily="2" charset="2"/>
              </a:rPr>
              <a:t> organisations) over 2 years (2016-2018), spearheaded by the International Network Directorate (</a:t>
            </a:r>
            <a:r>
              <a:rPr lang="en-GB" sz="1600" dirty="0" err="1">
                <a:sym typeface="Wingdings" panose="05000000000000000000" pitchFamily="2" charset="2"/>
              </a:rPr>
              <a:t>DRI</a:t>
            </a:r>
            <a:r>
              <a:rPr lang="en-GB" sz="1600" dirty="0">
                <a:sym typeface="Wingdings" panose="05000000000000000000" pitchFamily="2" charset="2"/>
              </a:rPr>
              <a:t>) </a:t>
            </a:r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create a strong community of stakeholders who defend the organisation’s mission, vision and values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restore balance between the various organisations within the network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increase our global influence</a:t>
            </a:r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All organisations within the network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In France, all operational staff and support units</a:t>
            </a:r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2-phase process launched in Sept. 2016 for 2 years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First appraisal conducted in Montreal in October 2017 to get an update on the initial achievements</a:t>
            </a:r>
          </a:p>
          <a:p>
            <a:r>
              <a:rPr lang="en-GB" b="1" dirty="0">
                <a:solidFill>
                  <a:srgbClr val="0070C0"/>
                </a:solidFill>
              </a:rPr>
              <a:t>Initial achievements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A joint memorandum of understanding on emergency actions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A set of best practice rules for the Boards</a:t>
            </a:r>
          </a:p>
          <a:p>
            <a:endParaRPr lang="en-GB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4320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+mj-lt"/>
              </a:rPr>
              <a:t>Roadmap of the International Network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3" name="Rectangle 2"/>
          <p:cNvSpPr/>
          <p:nvPr/>
        </p:nvSpPr>
        <p:spPr>
          <a:xfrm>
            <a:off x="7105387" y="1964940"/>
            <a:ext cx="1728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sz="1400" i="1" dirty="0">
                <a:sym typeface="Wingdings" panose="05000000000000000000" pitchFamily="2" charset="2"/>
              </a:rPr>
              <a:t>Harmonising our practices in the programmes</a:t>
            </a:r>
          </a:p>
          <a:p>
            <a:pPr>
              <a:spcBef>
                <a:spcPts val="600"/>
              </a:spcBef>
            </a:pPr>
            <a:r>
              <a:rPr lang="en-GB" sz="1400" i="1" dirty="0">
                <a:sym typeface="Wingdings" panose="05000000000000000000" pitchFamily="2" charset="2"/>
              </a:rPr>
              <a:t>Coordinating the search for funding with fundraising</a:t>
            </a:r>
          </a:p>
          <a:p>
            <a:pPr>
              <a:spcBef>
                <a:spcPts val="600"/>
              </a:spcBef>
            </a:pPr>
            <a:r>
              <a:rPr lang="en-GB" sz="1400" i="1" dirty="0">
                <a:sym typeface="Wingdings" panose="05000000000000000000" pitchFamily="2" charset="2"/>
              </a:rPr>
              <a:t>Increasing the number of members of the Network</a:t>
            </a:r>
          </a:p>
          <a:p>
            <a:pPr>
              <a:spcBef>
                <a:spcPts val="600"/>
              </a:spcBef>
            </a:pPr>
            <a:r>
              <a:rPr lang="en-GB" sz="1400" i="1" dirty="0">
                <a:sym typeface="Wingdings" panose="05000000000000000000" pitchFamily="2" charset="2"/>
              </a:rPr>
              <a:t>Reforming governance</a:t>
            </a:r>
          </a:p>
          <a:p>
            <a:pPr>
              <a:spcBef>
                <a:spcPts val="600"/>
              </a:spcBef>
            </a:pPr>
            <a:r>
              <a:rPr lang="en-GB" sz="1400" i="1" dirty="0">
                <a:sym typeface="Wingdings" panose="05000000000000000000" pitchFamily="2" charset="2"/>
              </a:rPr>
              <a:t>Developing a global brand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5387" y="1657163"/>
            <a:ext cx="1489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i="1" dirty="0">
                <a:solidFill>
                  <a:srgbClr val="0070C0"/>
                </a:solidFill>
              </a:rPr>
              <a:t>Topics </a:t>
            </a:r>
            <a:r>
              <a:rPr lang="fr-FR" sz="1400" b="1" i="1" dirty="0" err="1">
                <a:solidFill>
                  <a:srgbClr val="0070C0"/>
                </a:solidFill>
              </a:rPr>
              <a:t>covered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176545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55576" y="1588197"/>
            <a:ext cx="76328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400" dirty="0"/>
              <a:t>Delegation of skills and decision-making from headquarters to the field</a:t>
            </a:r>
            <a:endParaRPr lang="en-GB" sz="1400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To get closer to the reality seen in the field and guarantee improved operation quality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To make a contribution to the development of civil society in the countries in which we are active and of the </a:t>
            </a:r>
            <a:r>
              <a:rPr lang="en-GB" sz="1400" dirty="0" err="1">
                <a:sym typeface="Wingdings" panose="05000000000000000000" pitchFamily="2" charset="2"/>
              </a:rPr>
              <a:t>MdM</a:t>
            </a:r>
            <a:r>
              <a:rPr lang="en-GB" sz="1400" dirty="0">
                <a:sym typeface="Wingdings" panose="05000000000000000000" pitchFamily="2" charset="2"/>
              </a:rPr>
              <a:t> Network, in line with the objectives of the strategic plan  </a:t>
            </a:r>
            <a:endParaRPr lang="en-GB" sz="1600" dirty="0"/>
          </a:p>
          <a:p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All stakeholders linked to international work including the support units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Network stakeholders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Pilot study montage being trialled at the Amman office; finalisation for late 2017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Capitalisation on experience planned in 2018 for extrapolation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4081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>
                <a:solidFill>
                  <a:srgbClr val="0070C0"/>
                </a:solidFill>
                <a:latin typeface="+mj-lt"/>
              </a:rPr>
              <a:t>Decentralisation</a:t>
            </a:r>
            <a:r>
              <a:rPr lang="en-GB" sz="2000" b="1">
                <a:solidFill>
                  <a:srgbClr val="0070C0"/>
                </a:solidFill>
                <a:latin typeface="+mj-lt"/>
              </a:rPr>
              <a:t> and Regionalisation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9014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55576" y="1588197"/>
            <a:ext cx="76328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400" dirty="0"/>
              <a:t>Defining responsibilities and providing regional offices with the means to develop </a:t>
            </a:r>
            <a:r>
              <a:rPr lang="en-GB" sz="1400" dirty="0"/>
              <a:t>more effective </a:t>
            </a:r>
            <a:r>
              <a:rPr lang="en-GB" sz="1400" dirty="0"/>
              <a:t>actions and advocacy within their territories and enable them to be fully associated with the combats led by </a:t>
            </a:r>
            <a:r>
              <a:rPr lang="en-GB" sz="1400" dirty="0" err="1"/>
              <a:t>MdM</a:t>
            </a:r>
            <a:r>
              <a:rPr lang="en-GB" sz="1400" dirty="0"/>
              <a:t> in France and abroad.</a:t>
            </a:r>
            <a:endParaRPr lang="en-GB" sz="1400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To provide better support for our combats and widen our influence within the territory.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To develop the mobilisation of the organisations and militants at a regional level.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>
                <a:sym typeface="Wingdings" panose="05000000000000000000" pitchFamily="2" charset="2"/>
              </a:rPr>
              <a:t>To contribute to the organisation’s energy/vigour on a national level. </a:t>
            </a:r>
            <a:endParaRPr lang="en-GB" sz="1600" b="1" dirty="0"/>
          </a:p>
          <a:p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All regional offices, the France Group, Organisation Life Steering Committee, the French Operations Directorate (</a:t>
            </a:r>
            <a:r>
              <a:rPr lang="en-GB" sz="1400" dirty="0" err="1"/>
              <a:t>DOF</a:t>
            </a:r>
            <a:r>
              <a:rPr lang="en-GB" sz="1400" dirty="0"/>
              <a:t>), the HAD, the Director General and the Board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/>
              <a:t>Reorganisation of the DOF between June and September, implementation of the </a:t>
            </a:r>
            <a:r>
              <a:rPr lang="en-GB" sz="1400" dirty="0">
                <a:solidFill>
                  <a:prstClr val="black"/>
                </a:solidFill>
              </a:rPr>
              <a:t>HAD </a:t>
            </a:r>
            <a:r>
              <a:rPr lang="en-GB" sz="1400" dirty="0"/>
              <a:t>from July onward</a:t>
            </a:r>
            <a:endParaRPr lang="en-GB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4081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0070C0"/>
                </a:solidFill>
                <a:latin typeface="+mj-lt"/>
              </a:rPr>
              <a:t>Decentralisation and </a:t>
            </a:r>
            <a:r>
              <a:rPr lang="en-GB" sz="2000" b="1" u="sng">
                <a:solidFill>
                  <a:srgbClr val="0070C0"/>
                </a:solidFill>
                <a:latin typeface="+mj-lt"/>
              </a:rPr>
              <a:t>Regionalisation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599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55576" y="1588197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600" dirty="0"/>
              <a:t>Creation of a unit (2 people) to define </a:t>
            </a:r>
            <a:r>
              <a:rPr lang="en-GB" sz="1600" dirty="0" err="1"/>
              <a:t>MdM’s</a:t>
            </a:r>
            <a:r>
              <a:rPr lang="en-GB" sz="1600" dirty="0"/>
              <a:t> strategy on financing</a:t>
            </a:r>
            <a:endParaRPr lang="en-GB" sz="1600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What is for?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To maintain our financial independence while developing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To develop our International Network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To therefore recover unearmarked funds (RNA) flexibility in the mid-term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To rethink our financial model</a:t>
            </a:r>
            <a:endParaRPr lang="en-GB" b="1" dirty="0"/>
          </a:p>
          <a:p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Everyone: operations but also the Institutional Fundraising Department (DDI), private finance, fundraising, etc.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/>
              <a:t>Launch of a working group in June, in conjunction with the Financial Independence Steering Committee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4465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0070C0"/>
                </a:solidFill>
                <a:latin typeface="+mj-lt"/>
              </a:rPr>
              <a:t>Creation of the Financing Strategy Entity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564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55576" y="1412776"/>
            <a:ext cx="813690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sz="1400" dirty="0"/>
              <a:t>Tools and processes to be implemented in order to support </a:t>
            </a:r>
            <a:r>
              <a:rPr lang="en-GB" sz="1400" dirty="0" err="1"/>
              <a:t>MdM’s</a:t>
            </a:r>
            <a:r>
              <a:rPr lang="en-GB" sz="1400" dirty="0"/>
              <a:t> development ambitions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Digital tools providing connected and cooperative working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Integrated tools for HR, finance, donor contracts, Logistics and Purchasing, General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Tools for the collection and processing of field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sym typeface="Wingdings" panose="05000000000000000000" pitchFamily="2" charset="2"/>
              </a:rPr>
              <a:t>IT Services and Infrastructure  Monitoring of user requests, data security, get the entire organisation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To make daily life easier for employees by improving internal management flows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To be more transparent and break down barriers to the circulation of information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To bring the </a:t>
            </a:r>
            <a:r>
              <a:rPr lang="en-GB" sz="1400" dirty="0" err="1"/>
              <a:t>MdM</a:t>
            </a:r>
            <a:r>
              <a:rPr lang="en-GB" sz="1400" dirty="0"/>
              <a:t> community together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To support innovative initiatives and the capacity to monitor individuals, accompanied throughout their career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400" dirty="0"/>
              <a:t>Everyone, at headquarters, in the field in France and worldwide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2017: </a:t>
            </a:r>
            <a:r>
              <a:rPr lang="en-GB" sz="1400" dirty="0" err="1"/>
              <a:t>MdM</a:t>
            </a:r>
            <a:r>
              <a:rPr lang="en-GB" sz="1400" dirty="0"/>
              <a:t> process review, infrastructure and safety study, IP Telephony</a:t>
            </a:r>
            <a:r>
              <a:rPr lang="en-GB" sz="1400" dirty="0">
                <a:sym typeface="Wingdings" panose="05000000000000000000" pitchFamily="2" charset="2"/>
              </a:rPr>
              <a:t>, approvals </a:t>
            </a:r>
            <a:r>
              <a:rPr lang="en-GB" sz="1400" dirty="0"/>
              <a:t>workflow, intranet portal</a:t>
            </a:r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2018: Cooperation tools, survey tools</a:t>
            </a:r>
            <a:r>
              <a:rPr lang="en-GB" sz="1400" dirty="0">
                <a:sym typeface="Wingdings" panose="05000000000000000000" pitchFamily="2" charset="2"/>
              </a:rPr>
              <a:t>, patient files, etc.</a:t>
            </a:r>
            <a:endParaRPr lang="en-GB" sz="1400" dirty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1400" dirty="0"/>
              <a:t>2019: Tools for HR, finance, donor contracts, Logistics and Purchasing, General Services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3713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0070C0"/>
                </a:solidFill>
                <a:latin typeface="+mj-lt"/>
              </a:rPr>
              <a:t>Information Systems Master Plan</a:t>
            </a:r>
          </a:p>
        </p:txBody>
      </p:sp>
      <p:sp>
        <p:nvSpPr>
          <p:cNvPr id="7" name="Ellipse 6"/>
          <p:cNvSpPr/>
          <p:nvPr/>
        </p:nvSpPr>
        <p:spPr>
          <a:xfrm>
            <a:off x="2039529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656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55576" y="1588197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What is this?</a:t>
            </a:r>
          </a:p>
          <a:p>
            <a:r>
              <a:rPr lang="en-GB" dirty="0"/>
              <a:t>An </a:t>
            </a:r>
            <a:r>
              <a:rPr lang="en-GB" dirty="0" err="1"/>
              <a:t>MdM</a:t>
            </a:r>
            <a:r>
              <a:rPr lang="en-GB" dirty="0"/>
              <a:t> team, attached to DG, in charge of sharing and integrating all component parts of change with all </a:t>
            </a:r>
            <a:r>
              <a:rPr lang="en-GB" dirty="0" err="1"/>
              <a:t>MdM</a:t>
            </a:r>
            <a:r>
              <a:rPr lang="en-GB" dirty="0"/>
              <a:t> communities</a:t>
            </a:r>
            <a:br>
              <a:rPr lang="en-GB" dirty="0"/>
            </a:br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Why?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facilitate the process for change by sharing with everyone the consequences and changes that will be made within their department, its programme and its actions on a day-to-day basis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structure the various stages of this project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>
                <a:sym typeface="Wingdings" panose="05000000000000000000" pitchFamily="2" charset="2"/>
              </a:rPr>
              <a:t>To provide regular updates to the different </a:t>
            </a:r>
            <a:r>
              <a:rPr lang="en-GB" sz="1600" dirty="0" err="1">
                <a:sym typeface="Wingdings" panose="05000000000000000000" pitchFamily="2" charset="2"/>
              </a:rPr>
              <a:t>MdM</a:t>
            </a:r>
            <a:r>
              <a:rPr lang="en-GB" sz="1600" dirty="0">
                <a:sym typeface="Wingdings" panose="05000000000000000000" pitchFamily="2" charset="2"/>
              </a:rPr>
              <a:t> communities</a:t>
            </a:r>
          </a:p>
          <a:p>
            <a:endParaRPr lang="en-GB" dirty="0"/>
          </a:p>
          <a:p>
            <a:r>
              <a:rPr lang="en-GB" b="1" dirty="0">
                <a:solidFill>
                  <a:srgbClr val="0070C0"/>
                </a:solidFill>
              </a:rPr>
              <a:t>Who does this involve?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Everyone is involved in these changes!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0070C0"/>
                </a:solidFill>
              </a:rPr>
              <a:t>What are the main stages?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Completion of the recruitment of a project manager before the Mission Days (</a:t>
            </a:r>
            <a:r>
              <a:rPr lang="en-GB" sz="1600" dirty="0" err="1"/>
              <a:t>JDM</a:t>
            </a:r>
            <a:r>
              <a:rPr lang="en-GB" sz="1600" dirty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1600" dirty="0"/>
              <a:t>Team launch post-JDM</a:t>
            </a:r>
          </a:p>
          <a:p>
            <a:endParaRPr lang="en-GB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439076" y="546152"/>
            <a:ext cx="1645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>
                <a:solidFill>
                  <a:srgbClr val="0070C0"/>
                </a:solidFill>
                <a:latin typeface="+mj-lt"/>
              </a:rPr>
              <a:t>Support team</a:t>
            </a:r>
          </a:p>
        </p:txBody>
      </p:sp>
      <p:sp>
        <p:nvSpPr>
          <p:cNvPr id="7" name="Ellipse 6"/>
          <p:cNvSpPr/>
          <p:nvPr/>
        </p:nvSpPr>
        <p:spPr>
          <a:xfrm>
            <a:off x="1979712" y="546152"/>
            <a:ext cx="399547" cy="399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7564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259632" y="2348880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Thank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r>
              <a:rPr lang="fr-FR" b="1" dirty="0" err="1">
                <a:solidFill>
                  <a:srgbClr val="0070C0"/>
                </a:solidFill>
              </a:rPr>
              <a:t>you</a:t>
            </a:r>
            <a:r>
              <a:rPr lang="fr-FR" b="1" dirty="0">
                <a:solidFill>
                  <a:srgbClr val="0070C0"/>
                </a:solidFill>
              </a:rPr>
              <a:t>…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291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544" y="428259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57544" y="532205"/>
            <a:ext cx="7034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+mj-lt"/>
              </a:rPr>
              <a:t>Purpose of the meeting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83568" y="213285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To present Doctors of the World - </a:t>
            </a:r>
            <a:r>
              <a:rPr lang="en-GB" b="1" dirty="0" err="1">
                <a:solidFill>
                  <a:srgbClr val="0070C0"/>
                </a:solidFill>
              </a:rPr>
              <a:t>Médecins</a:t>
            </a:r>
            <a:r>
              <a:rPr lang="en-GB" b="1" dirty="0">
                <a:solidFill>
                  <a:srgbClr val="0070C0"/>
                </a:solidFill>
              </a:rPr>
              <a:t> de </a:t>
            </a:r>
            <a:r>
              <a:rPr lang="en-GB" b="1" dirty="0" err="1">
                <a:solidFill>
                  <a:srgbClr val="0070C0"/>
                </a:solidFill>
              </a:rPr>
              <a:t>Monde’s</a:t>
            </a:r>
            <a:r>
              <a:rPr lang="en-GB" b="1" dirty="0">
                <a:solidFill>
                  <a:srgbClr val="0070C0"/>
                </a:solidFill>
              </a:rPr>
              <a:t> development project: Horizon 2025 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To share the progress made in the various projects that comprise this objective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132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0547-6DA8-464E-A65F-C2E928CF4A69}" type="slidenum">
              <a:rPr lang="fr-FR" smtClean="0"/>
              <a:pPr/>
              <a:t>20</a:t>
            </a:fld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" y="1396048"/>
            <a:ext cx="9142868" cy="514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3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860506" y="1628800"/>
            <a:ext cx="2133600" cy="365125"/>
          </a:xfrm>
        </p:spPr>
        <p:txBody>
          <a:bodyPr/>
          <a:lstStyle/>
          <a:p>
            <a:fld id="{776A0547-6DA8-464E-A65F-C2E928CF4A69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3238229" y="1959614"/>
            <a:ext cx="1165594" cy="115698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tx1"/>
                </a:solidFill>
              </a:rPr>
              <a:t>Vision</a:t>
            </a:r>
          </a:p>
        </p:txBody>
      </p:sp>
      <p:sp>
        <p:nvSpPr>
          <p:cNvPr id="9" name="Ellipse 8"/>
          <p:cNvSpPr/>
          <p:nvPr/>
        </p:nvSpPr>
        <p:spPr>
          <a:xfrm>
            <a:off x="1988269" y="3518004"/>
            <a:ext cx="1249960" cy="118109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Network Roadmap</a:t>
            </a:r>
          </a:p>
        </p:txBody>
      </p:sp>
      <p:sp>
        <p:nvSpPr>
          <p:cNvPr id="10" name="Ellipse 9"/>
          <p:cNvSpPr/>
          <p:nvPr/>
        </p:nvSpPr>
        <p:spPr>
          <a:xfrm>
            <a:off x="6512919" y="3759619"/>
            <a:ext cx="1299441" cy="105368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ISMP</a:t>
            </a:r>
          </a:p>
        </p:txBody>
      </p:sp>
      <p:sp>
        <p:nvSpPr>
          <p:cNvPr id="11" name="Ellipse 10"/>
          <p:cNvSpPr/>
          <p:nvPr/>
        </p:nvSpPr>
        <p:spPr>
          <a:xfrm>
            <a:off x="893447" y="4407210"/>
            <a:ext cx="1198309" cy="1156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Assoc. </a:t>
            </a:r>
          </a:p>
          <a:p>
            <a:pPr algn="ctr"/>
            <a:r>
              <a:rPr lang="fr-FR" sz="1600" dirty="0"/>
              <a:t>Life</a:t>
            </a:r>
          </a:p>
          <a:p>
            <a:pPr algn="ctr"/>
            <a:r>
              <a:rPr lang="fr-FR" sz="1600" dirty="0" err="1"/>
              <a:t>Steer</a:t>
            </a:r>
            <a:r>
              <a:rPr lang="fr-FR" sz="1600" dirty="0"/>
              <a:t>.</a:t>
            </a:r>
          </a:p>
          <a:p>
            <a:pPr algn="ctr"/>
            <a:r>
              <a:rPr lang="fr-FR" sz="1600" dirty="0" err="1"/>
              <a:t>Comm</a:t>
            </a:r>
            <a:r>
              <a:rPr lang="fr-FR" dirty="0"/>
              <a:t>.</a:t>
            </a:r>
          </a:p>
        </p:txBody>
      </p:sp>
      <p:sp>
        <p:nvSpPr>
          <p:cNvPr id="12" name="Ellipse 11"/>
          <p:cNvSpPr/>
          <p:nvPr/>
        </p:nvSpPr>
        <p:spPr>
          <a:xfrm>
            <a:off x="291222" y="1811362"/>
            <a:ext cx="1658927" cy="8367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+mj-lt"/>
              </a:rPr>
              <a:t>Roadmap CA </a:t>
            </a:r>
          </a:p>
        </p:txBody>
      </p:sp>
      <p:sp>
        <p:nvSpPr>
          <p:cNvPr id="13" name="Ellipse 12"/>
          <p:cNvSpPr/>
          <p:nvPr/>
        </p:nvSpPr>
        <p:spPr>
          <a:xfrm>
            <a:off x="3503444" y="3400917"/>
            <a:ext cx="1144075" cy="115698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Fin. </a:t>
            </a:r>
          </a:p>
          <a:p>
            <a:pPr algn="ctr"/>
            <a:r>
              <a:rPr lang="fr-FR" sz="1600" dirty="0" err="1"/>
              <a:t>Ind</a:t>
            </a:r>
            <a:r>
              <a:rPr lang="fr-FR" sz="1600" dirty="0"/>
              <a:t>.</a:t>
            </a:r>
          </a:p>
          <a:p>
            <a:pPr algn="ctr"/>
            <a:r>
              <a:rPr lang="fr-FR" sz="1600" dirty="0" err="1"/>
              <a:t>Steer</a:t>
            </a:r>
            <a:r>
              <a:rPr lang="fr-FR" sz="1600" dirty="0"/>
              <a:t>.</a:t>
            </a:r>
          </a:p>
          <a:p>
            <a:pPr algn="ctr"/>
            <a:r>
              <a:rPr lang="fr-FR" sz="1600" dirty="0" err="1"/>
              <a:t>Comm</a:t>
            </a:r>
            <a:r>
              <a:rPr lang="fr-FR" sz="1600" dirty="0"/>
              <a:t>.</a:t>
            </a:r>
          </a:p>
        </p:txBody>
      </p:sp>
      <p:sp>
        <p:nvSpPr>
          <p:cNvPr id="14" name="Ellipse 13"/>
          <p:cNvSpPr/>
          <p:nvPr/>
        </p:nvSpPr>
        <p:spPr>
          <a:xfrm>
            <a:off x="2756312" y="4699096"/>
            <a:ext cx="1287837" cy="115698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HAD</a:t>
            </a:r>
          </a:p>
        </p:txBody>
      </p:sp>
      <p:sp>
        <p:nvSpPr>
          <p:cNvPr id="15" name="Ellipse 14"/>
          <p:cNvSpPr/>
          <p:nvPr/>
        </p:nvSpPr>
        <p:spPr>
          <a:xfrm>
            <a:off x="525051" y="3105312"/>
            <a:ext cx="1277507" cy="108467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BAIN</a:t>
            </a:r>
          </a:p>
        </p:txBody>
      </p:sp>
      <p:sp>
        <p:nvSpPr>
          <p:cNvPr id="16" name="Ellipse 15"/>
          <p:cNvSpPr/>
          <p:nvPr/>
        </p:nvSpPr>
        <p:spPr>
          <a:xfrm>
            <a:off x="4406220" y="4627860"/>
            <a:ext cx="1074346" cy="1156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AP</a:t>
            </a:r>
          </a:p>
        </p:txBody>
      </p:sp>
      <p:sp>
        <p:nvSpPr>
          <p:cNvPr id="17" name="Ellipse 16"/>
          <p:cNvSpPr/>
          <p:nvPr/>
        </p:nvSpPr>
        <p:spPr>
          <a:xfrm>
            <a:off x="5226524" y="3572538"/>
            <a:ext cx="1074346" cy="11569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SP</a:t>
            </a:r>
          </a:p>
        </p:txBody>
      </p:sp>
      <p:sp>
        <p:nvSpPr>
          <p:cNvPr id="18" name="Ellipse 17"/>
          <p:cNvSpPr/>
          <p:nvPr/>
        </p:nvSpPr>
        <p:spPr>
          <a:xfrm>
            <a:off x="4559348" y="2158408"/>
            <a:ext cx="1253403" cy="115698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/>
              <a:t>AcP</a:t>
            </a:r>
            <a:endParaRPr lang="fr-FR" sz="3200" dirty="0"/>
          </a:p>
        </p:txBody>
      </p:sp>
      <p:sp>
        <p:nvSpPr>
          <p:cNvPr id="19" name="Ellipse 18"/>
          <p:cNvSpPr/>
          <p:nvPr/>
        </p:nvSpPr>
        <p:spPr>
          <a:xfrm>
            <a:off x="6084168" y="2472492"/>
            <a:ext cx="1368759" cy="105368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Adoption</a:t>
            </a:r>
          </a:p>
        </p:txBody>
      </p:sp>
      <p:sp>
        <p:nvSpPr>
          <p:cNvPr id="20" name="Ellipse 19"/>
          <p:cNvSpPr/>
          <p:nvPr/>
        </p:nvSpPr>
        <p:spPr>
          <a:xfrm>
            <a:off x="1999525" y="2188116"/>
            <a:ext cx="991703" cy="105368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>
                <a:latin typeface="+mj-lt"/>
              </a:rPr>
              <a:t>Rés</a:t>
            </a:r>
            <a:r>
              <a:rPr lang="fr-FR" sz="2000" dirty="0">
                <a:latin typeface="+mj-lt"/>
              </a:rPr>
              <a:t>. 2</a:t>
            </a:r>
          </a:p>
        </p:txBody>
      </p:sp>
      <p:sp>
        <p:nvSpPr>
          <p:cNvPr id="21" name="Ellipse 20"/>
          <p:cNvSpPr/>
          <p:nvPr/>
        </p:nvSpPr>
        <p:spPr>
          <a:xfrm>
            <a:off x="6498339" y="5280187"/>
            <a:ext cx="599433" cy="62874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….</a:t>
            </a:r>
          </a:p>
        </p:txBody>
      </p:sp>
      <p:sp>
        <p:nvSpPr>
          <p:cNvPr id="22" name="Ellipse 21"/>
          <p:cNvSpPr/>
          <p:nvPr/>
        </p:nvSpPr>
        <p:spPr>
          <a:xfrm>
            <a:off x="8195521" y="5280187"/>
            <a:ext cx="599433" cy="62874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….</a:t>
            </a:r>
          </a:p>
        </p:txBody>
      </p:sp>
      <p:sp>
        <p:nvSpPr>
          <p:cNvPr id="23" name="Ellipse 22"/>
          <p:cNvSpPr/>
          <p:nvPr/>
        </p:nvSpPr>
        <p:spPr>
          <a:xfrm>
            <a:off x="7341592" y="5280187"/>
            <a:ext cx="599433" cy="62874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….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50149" y="383580"/>
            <a:ext cx="665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+mj-lt"/>
              </a:rPr>
              <a:t>Impression of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having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several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ongoing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initiatives and </a:t>
            </a:r>
          </a:p>
          <a:p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projects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33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390067" y="1301485"/>
            <a:ext cx="7920037" cy="3218795"/>
            <a:chOff x="390067" y="1301485"/>
            <a:chExt cx="7920037" cy="3218795"/>
          </a:xfrm>
        </p:grpSpPr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 rot="4562833">
              <a:off x="3391236" y="-398589"/>
              <a:ext cx="1917700" cy="792003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18 w 21600"/>
                <a:gd name="T13" fmla="*/ 5418 h 21600"/>
                <a:gd name="T14" fmla="*/ 16182 w 21600"/>
                <a:gd name="T15" fmla="*/ 161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236" y="21600"/>
                  </a:lnTo>
                  <a:lnTo>
                    <a:pt x="1436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Rectangle 18"/>
            <p:cNvSpPr>
              <a:spLocks noChangeArrowheads="1"/>
            </p:cNvSpPr>
            <p:nvPr/>
          </p:nvSpPr>
          <p:spPr bwMode="auto">
            <a:xfrm>
              <a:off x="499490" y="2153825"/>
              <a:ext cx="697226" cy="30777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b="1" dirty="0"/>
                <a:t>2015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3651215" y="1587788"/>
              <a:ext cx="1103459" cy="30777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b="1" dirty="0"/>
                <a:t>2016-2020</a:t>
              </a:r>
            </a:p>
          </p:txBody>
        </p:sp>
        <p:sp>
          <p:nvSpPr>
            <p:cNvPr id="52" name="Étoile à 5 branches 51"/>
            <p:cNvSpPr/>
            <p:nvPr/>
          </p:nvSpPr>
          <p:spPr>
            <a:xfrm>
              <a:off x="7109263" y="1553555"/>
              <a:ext cx="987117" cy="880426"/>
            </a:xfrm>
            <a:prstGeom prst="star5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4" name="Rectangle 18"/>
            <p:cNvSpPr>
              <a:spLocks noChangeArrowheads="1"/>
            </p:cNvSpPr>
            <p:nvPr/>
          </p:nvSpPr>
          <p:spPr bwMode="auto">
            <a:xfrm>
              <a:off x="6563721" y="1301485"/>
              <a:ext cx="755799" cy="307777"/>
            </a:xfrm>
            <a:prstGeom prst="rect">
              <a:avLst/>
            </a:prstGeom>
            <a:noFill/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b="1" dirty="0"/>
                <a:t>2025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1950149" y="575551"/>
            <a:ext cx="665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  <a:latin typeface="+mj-lt"/>
              </a:rPr>
              <a:t>… all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organised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around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the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organisation’s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development</a:t>
            </a:r>
            <a:r>
              <a:rPr lang="fr-FR" sz="20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fr-FR" sz="2000" b="1" dirty="0" err="1">
                <a:solidFill>
                  <a:srgbClr val="0070C0"/>
                </a:solidFill>
                <a:latin typeface="+mj-lt"/>
              </a:rPr>
              <a:t>project</a:t>
            </a:r>
            <a:endParaRPr lang="fr-FR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7112921" y="2294758"/>
            <a:ext cx="1165594" cy="1156988"/>
          </a:xfrm>
          <a:prstGeom prst="ellipse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254043" y="2099395"/>
            <a:ext cx="1141900" cy="1156988"/>
          </a:xfrm>
          <a:prstGeom prst="ellipse">
            <a:avLst/>
          </a:prstGeom>
          <a:solidFill>
            <a:srgbClr val="FFFF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3820737" y="3074947"/>
            <a:ext cx="1224551" cy="1181092"/>
          </a:xfrm>
          <a:prstGeom prst="ellipse">
            <a:avLst/>
          </a:prstGeom>
          <a:solidFill>
            <a:srgbClr val="632523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496697" y="2633834"/>
            <a:ext cx="1120819" cy="1156987"/>
          </a:xfrm>
          <a:prstGeom prst="ellipse">
            <a:avLst/>
          </a:prstGeom>
          <a:solidFill>
            <a:srgbClr val="595959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28" name="Ellipse 27"/>
          <p:cNvSpPr/>
          <p:nvPr/>
        </p:nvSpPr>
        <p:spPr>
          <a:xfrm>
            <a:off x="2885793" y="3348948"/>
            <a:ext cx="1251538" cy="1084675"/>
          </a:xfrm>
          <a:prstGeom prst="ellipse">
            <a:avLst/>
          </a:prstGeom>
          <a:solidFill>
            <a:srgbClr val="77933C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29" name="Ellipse 28"/>
          <p:cNvSpPr/>
          <p:nvPr/>
        </p:nvSpPr>
        <p:spPr>
          <a:xfrm>
            <a:off x="4806705" y="3182160"/>
            <a:ext cx="1227924" cy="1156987"/>
          </a:xfrm>
          <a:prstGeom prst="ellipse">
            <a:avLst/>
          </a:prstGeom>
          <a:solidFill>
            <a:srgbClr val="D99694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/>
          </a:p>
        </p:txBody>
      </p:sp>
      <p:sp>
        <p:nvSpPr>
          <p:cNvPr id="30" name="Ellipse 29"/>
          <p:cNvSpPr/>
          <p:nvPr/>
        </p:nvSpPr>
        <p:spPr>
          <a:xfrm>
            <a:off x="3569337" y="2295577"/>
            <a:ext cx="971544" cy="1053685"/>
          </a:xfrm>
          <a:prstGeom prst="ellipse">
            <a:avLst/>
          </a:prstGeom>
          <a:solidFill>
            <a:srgbClr val="FF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>
              <a:latin typeface="+mj-lt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99156" y="3602796"/>
            <a:ext cx="1052507" cy="1156988"/>
          </a:xfrm>
          <a:prstGeom prst="ellipse">
            <a:avLst/>
          </a:prstGeom>
          <a:solidFill>
            <a:srgbClr val="4F81BD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248122" y="2314277"/>
            <a:ext cx="1447255" cy="571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100000"/>
              </a:spcBef>
              <a:buBlip>
                <a:blip r:embed="rId3"/>
              </a:buBlip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dirty="0"/>
              <a:t>Our Target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1241" y="3800174"/>
            <a:ext cx="1218757" cy="3768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Horizon</a:t>
            </a:r>
            <a:r>
              <a:rPr lang="fr-FR" sz="1200" dirty="0"/>
              <a:t> 2025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471240" y="4251031"/>
            <a:ext cx="1218757" cy="1814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“To become the leading activist Health NGO working to achieve a fairer access to care and rights at home and abroad.”</a:t>
            </a: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34" name="AutoShape 17"/>
          <p:cNvCxnSpPr>
            <a:cxnSpLocks noChangeShapeType="1"/>
          </p:cNvCxnSpPr>
          <p:nvPr/>
        </p:nvCxnSpPr>
        <p:spPr bwMode="auto">
          <a:xfrm flipH="1">
            <a:off x="6941620" y="2904269"/>
            <a:ext cx="13776" cy="866122"/>
          </a:xfrm>
          <a:prstGeom prst="straightConnector1">
            <a:avLst/>
          </a:prstGeom>
          <a:noFill/>
          <a:ln w="38100">
            <a:solidFill>
              <a:srgbClr val="4F81BD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Rectangle 34"/>
          <p:cNvSpPr/>
          <p:nvPr/>
        </p:nvSpPr>
        <p:spPr>
          <a:xfrm>
            <a:off x="690051" y="4803857"/>
            <a:ext cx="1445597" cy="3768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Our </a:t>
            </a:r>
            <a:r>
              <a:rPr lang="en-US" sz="1200" b="1" dirty="0"/>
              <a:t>vision</a:t>
            </a:r>
            <a:r>
              <a:rPr lang="en-US" sz="1200" dirty="0"/>
              <a:t> and Our </a:t>
            </a:r>
            <a:r>
              <a:rPr lang="en-US" sz="1200" b="1" dirty="0"/>
              <a:t>Fundamentals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0051" y="5247500"/>
            <a:ext cx="1445596" cy="9200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Social Justice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Empowerment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Independence</a:t>
            </a:r>
          </a:p>
          <a:p>
            <a:r>
              <a:rPr lang="en-US" sz="1200" dirty="0">
                <a:solidFill>
                  <a:schemeClr val="tx1"/>
                </a:solidFill>
              </a:rPr>
              <a:t>Commitment</a:t>
            </a:r>
          </a:p>
          <a:p>
            <a:r>
              <a:rPr lang="en-US" sz="1200" dirty="0">
                <a:solidFill>
                  <a:schemeClr val="tx1"/>
                </a:solidFill>
              </a:rPr>
              <a:t>Balance</a:t>
            </a:r>
          </a:p>
        </p:txBody>
      </p:sp>
      <p:cxnSp>
        <p:nvCxnSpPr>
          <p:cNvPr id="37" name="AutoShape 15"/>
          <p:cNvCxnSpPr>
            <a:cxnSpLocks noChangeShapeType="1"/>
            <a:stCxn id="47" idx="2"/>
            <a:endCxn id="35" idx="0"/>
          </p:cNvCxnSpPr>
          <p:nvPr/>
        </p:nvCxnSpPr>
        <p:spPr bwMode="auto">
          <a:xfrm flipH="1">
            <a:off x="1412850" y="4351832"/>
            <a:ext cx="14714" cy="452025"/>
          </a:xfrm>
          <a:prstGeom prst="straightConnector1">
            <a:avLst/>
          </a:prstGeom>
          <a:noFill/>
          <a:ln w="38100">
            <a:solidFill>
              <a:srgbClr val="4F81BD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443368" y="3780332"/>
            <a:ext cx="1968392" cy="571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100000"/>
              </a:spcBef>
              <a:buBlip>
                <a:blip r:embed="rId3"/>
              </a:buBlip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/>
              <a:t>Our associative project</a:t>
            </a: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3267327" y="2923614"/>
            <a:ext cx="2429854" cy="5715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>
              <a:spcBef>
                <a:spcPct val="100000"/>
              </a:spcBef>
              <a:buBlip>
                <a:blip r:embed="rId3"/>
              </a:buBlip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/>
              <a:t>The Strategic Plan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1600" dirty="0"/>
              <a:t>and Action Plan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585358" y="4295362"/>
            <a:ext cx="1732619" cy="3768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1st </a:t>
            </a:r>
            <a:r>
              <a:rPr lang="en-US" sz="1200" b="1" dirty="0"/>
              <a:t>stage</a:t>
            </a:r>
            <a:r>
              <a:rPr lang="en-US" sz="1200" dirty="0"/>
              <a:t> to achieve our </a:t>
            </a:r>
            <a:r>
              <a:rPr lang="en-US" sz="1200" b="1" dirty="0"/>
              <a:t>target</a:t>
            </a:r>
            <a:r>
              <a:rPr lang="en-US" sz="1200" dirty="0"/>
              <a:t> for 2025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585357" y="4746220"/>
            <a:ext cx="1732619" cy="1111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5 strategic priorities</a:t>
            </a:r>
          </a:p>
          <a:p>
            <a:r>
              <a:rPr lang="en-US" sz="1200" dirty="0">
                <a:solidFill>
                  <a:schemeClr val="tx1"/>
                </a:solidFill>
              </a:rPr>
              <a:t>2 requirements</a:t>
            </a:r>
            <a:br>
              <a:rPr lang="en-US" sz="1200" dirty="0">
                <a:solidFill>
                  <a:schemeClr val="tx1"/>
                </a:solidFill>
              </a:rPr>
            </a:br>
            <a:endParaRPr lang="en-US" sz="5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An action plan for their implementation</a:t>
            </a:r>
            <a:endParaRPr lang="en-US" sz="1050" dirty="0">
              <a:solidFill>
                <a:schemeClr val="tx1"/>
              </a:solidFill>
            </a:endParaRPr>
          </a:p>
          <a:p>
            <a:endParaRPr lang="en-US" sz="3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Priorities for 2017 </a:t>
            </a:r>
          </a:p>
        </p:txBody>
      </p:sp>
      <p:cxnSp>
        <p:nvCxnSpPr>
          <p:cNvPr id="51" name="AutoShape 16"/>
          <p:cNvCxnSpPr>
            <a:cxnSpLocks noChangeShapeType="1"/>
            <a:endCxn id="49" idx="0"/>
          </p:cNvCxnSpPr>
          <p:nvPr/>
        </p:nvCxnSpPr>
        <p:spPr bwMode="auto">
          <a:xfrm>
            <a:off x="4433012" y="3500595"/>
            <a:ext cx="18655" cy="794767"/>
          </a:xfrm>
          <a:prstGeom prst="straightConnector1">
            <a:avLst/>
          </a:prstGeom>
          <a:noFill/>
          <a:ln w="38100">
            <a:solidFill>
              <a:srgbClr val="4F81BD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52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2" grpId="0" animBg="1"/>
      <p:bldP spid="21" grpId="0" animBg="1"/>
      <p:bldP spid="45" grpId="0" animBg="1"/>
      <p:bldP spid="46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7544" y="532205"/>
            <a:ext cx="70349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alibri"/>
              </a:rPr>
              <a:t>This development is essential to address the changes in our environment and to strengthen our organisation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55576" y="2348880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Why discuss change?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  <a:sym typeface="Wingdings" panose="05000000000000000000" pitchFamily="2" charset="2"/>
              </a:rPr>
              <a:t>To adapt to a humanitarian ecosystem undergoing significant changes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b="1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Rather than changing, it’s about evolving, </a:t>
            </a:r>
            <a:r>
              <a:rPr lang="en-US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transforming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MdM</a:t>
            </a:r>
            <a:endParaRPr lang="en-US" b="1" dirty="0">
              <a:solidFill>
                <a:srgbClr val="0070C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</a:rPr>
              <a:t>To strengthen our political independence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</a:rPr>
              <a:t>To increase our social impact</a:t>
            </a:r>
          </a:p>
        </p:txBody>
      </p:sp>
    </p:spTree>
    <p:extLst>
      <p:ext uri="{BB962C8B-B14F-4D97-AF65-F5344CB8AC3E}">
        <p14:creationId xmlns:p14="http://schemas.microsoft.com/office/powerpoint/2010/main" val="38617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950149" y="383580"/>
            <a:ext cx="6654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This development project is based</a:t>
            </a:r>
          </a:p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on our Associative Project...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0480" y="2901784"/>
            <a:ext cx="73985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b="1" dirty="0">
                <a:solidFill>
                  <a:srgbClr val="0070C0"/>
                </a:solidFill>
              </a:rPr>
              <a:t>We want a world in which obstacles to health have been overcome and the right to health</a:t>
            </a:r>
          </a:p>
          <a:p>
            <a:pPr lvl="1"/>
            <a:r>
              <a:rPr lang="en-US" sz="3200" b="1" dirty="0">
                <a:solidFill>
                  <a:srgbClr val="0070C0"/>
                </a:solidFill>
              </a:rPr>
              <a:t>is considered a fundamental right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25" y="1643050"/>
            <a:ext cx="2028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1471605" y="2014499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SP-AcP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043109" y="1857364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Aims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828663" y="2157375"/>
            <a:ext cx="3080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AP</a:t>
            </a:r>
          </a:p>
        </p:txBody>
      </p:sp>
      <p:sp>
        <p:nvSpPr>
          <p:cNvPr id="12" name="Ellipse 15"/>
          <p:cNvSpPr/>
          <p:nvPr/>
        </p:nvSpPr>
        <p:spPr>
          <a:xfrm>
            <a:off x="642910" y="1928802"/>
            <a:ext cx="782016" cy="657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83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25" y="1643050"/>
            <a:ext cx="2028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1813950" y="322329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950149" y="383580"/>
            <a:ext cx="6654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+mj-lt"/>
              </a:rPr>
              <a:t>… to achieve our political aims by 2025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2" y="2852936"/>
            <a:ext cx="73985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</a:rPr>
              <a:t>“To become the leading activist Health NGO working to achieve a fairer access to care and rights at home and abroad.”</a:t>
            </a:r>
          </a:p>
        </p:txBody>
      </p:sp>
      <p:sp>
        <p:nvSpPr>
          <p:cNvPr id="16" name="Ellipse 15"/>
          <p:cNvSpPr/>
          <p:nvPr/>
        </p:nvSpPr>
        <p:spPr>
          <a:xfrm>
            <a:off x="1928794" y="1643050"/>
            <a:ext cx="782016" cy="657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71605" y="2014499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SP-AcP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043109" y="1857364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Aims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28663" y="2157375"/>
            <a:ext cx="3080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340021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54" y="420753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950149" y="383580"/>
            <a:ext cx="665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j-lt"/>
              </a:rPr>
              <a:t>To achieve our aims, the Strategic Plan divides the association’s project into 5 focal points and 2 requirements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00430" y="2132856"/>
            <a:ext cx="5166149" cy="4765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Our </a:t>
            </a:r>
            <a:r>
              <a:rPr lang="en-US" sz="1400" b="1" dirty="0"/>
              <a:t>combats</a:t>
            </a:r>
            <a:r>
              <a:rPr lang="en-US" sz="1400" dirty="0"/>
              <a:t> with regard to our operations (focal point 1)</a:t>
            </a:r>
          </a:p>
          <a:p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Promoting access to care through access to rights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3505374" y="2721980"/>
            <a:ext cx="5166149" cy="4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The role of </a:t>
            </a:r>
            <a:r>
              <a:rPr lang="en-US" sz="1400" b="1" dirty="0"/>
              <a:t>users</a:t>
            </a:r>
            <a:r>
              <a:rPr lang="en-US" sz="1400" dirty="0"/>
              <a:t> (focal point 2)</a:t>
            </a:r>
          </a:p>
          <a:p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 </a:t>
            </a:r>
            <a:r>
              <a:rPr lang="en-US" sz="1400" dirty="0"/>
              <a:t>Empowering populations to take action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513819" y="3370052"/>
            <a:ext cx="5166149" cy="476517"/>
          </a:xfrm>
          <a:prstGeom prst="rect">
            <a:avLst/>
          </a:prstGeom>
          <a:solidFill>
            <a:srgbClr val="F4E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The </a:t>
            </a:r>
            <a:r>
              <a:rPr lang="en-US" sz="1400" b="1" dirty="0">
                <a:solidFill>
                  <a:schemeClr val="tx1"/>
                </a:solidFill>
              </a:rPr>
              <a:t>role of our partners </a:t>
            </a:r>
            <a:r>
              <a:rPr lang="en-US" sz="1400" dirty="0">
                <a:solidFill>
                  <a:schemeClr val="tx1"/>
                </a:solidFill>
              </a:rPr>
              <a:t>(focal point 3)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sym typeface="Wingdings" panose="05000000000000000000" pitchFamily="2" charset="2"/>
              </a:rPr>
              <a:t> Promoting coalitions for common causes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22264" y="4018124"/>
            <a:ext cx="5166149" cy="476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Our </a:t>
            </a:r>
            <a:r>
              <a:rPr lang="en-US" sz="1400" b="1" dirty="0"/>
              <a:t>association model</a:t>
            </a:r>
            <a:r>
              <a:rPr lang="en-US" sz="1400" dirty="0"/>
              <a:t> (focal point 4)</a:t>
            </a:r>
          </a:p>
          <a:p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 Promoting commitment, activism and decentralisation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3530709" y="4666196"/>
            <a:ext cx="5166149" cy="47651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Our </a:t>
            </a:r>
            <a:r>
              <a:rPr lang="en-US" sz="1400" b="1" dirty="0"/>
              <a:t>financial independence </a:t>
            </a:r>
            <a:r>
              <a:rPr lang="en-US" sz="1400" dirty="0"/>
              <a:t>and our efficiency (focal point 5)</a:t>
            </a:r>
          </a:p>
          <a:p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 Ensuring financial independence for political independence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3539154" y="5688787"/>
            <a:ext cx="5166149" cy="47651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Two </a:t>
            </a:r>
            <a:r>
              <a:rPr lang="en-US" sz="1400" b="1" dirty="0"/>
              <a:t>cross-cutting requirements</a:t>
            </a:r>
          </a:p>
          <a:p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 Quality and innovation</a:t>
            </a:r>
            <a:endParaRPr lang="en-US" sz="14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25" y="1643050"/>
            <a:ext cx="2028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llipse 15"/>
          <p:cNvSpPr/>
          <p:nvPr/>
        </p:nvSpPr>
        <p:spPr>
          <a:xfrm>
            <a:off x="1285852" y="1785926"/>
            <a:ext cx="782016" cy="6575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471605" y="2014499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SP-AcP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043109" y="1857364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Aims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828663" y="2157375"/>
            <a:ext cx="3080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AP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52801" y="3000373"/>
            <a:ext cx="2915938" cy="2831877"/>
            <a:chOff x="252801" y="3000373"/>
            <a:chExt cx="2915938" cy="2831877"/>
          </a:xfrm>
        </p:grpSpPr>
        <p:sp>
          <p:nvSpPr>
            <p:cNvPr id="19" name="Rectangle 3"/>
            <p:cNvSpPr/>
            <p:nvPr/>
          </p:nvSpPr>
          <p:spPr>
            <a:xfrm rot="16200000">
              <a:off x="1229976" y="3234124"/>
              <a:ext cx="966510" cy="49900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OUR FIGHTS</a:t>
              </a:r>
            </a:p>
          </p:txBody>
        </p:sp>
        <p:sp>
          <p:nvSpPr>
            <p:cNvPr id="20" name="Rectangle 4"/>
            <p:cNvSpPr/>
            <p:nvPr/>
          </p:nvSpPr>
          <p:spPr>
            <a:xfrm rot="20002928">
              <a:off x="2145507" y="3743965"/>
              <a:ext cx="1023232" cy="44711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900" b="1" kern="0" dirty="0">
                  <a:solidFill>
                    <a:prstClr val="white"/>
                  </a:solidFill>
                  <a:latin typeface="Calibri" panose="020F0502020204030204"/>
                </a:rPr>
                <a:t>USERS</a:t>
              </a:r>
              <a:endPara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5"/>
            <p:cNvSpPr/>
            <p:nvPr/>
          </p:nvSpPr>
          <p:spPr>
            <a:xfrm rot="1546452">
              <a:off x="2101028" y="4681082"/>
              <a:ext cx="1060230" cy="47095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PARTNERSHIP</a:t>
              </a:r>
            </a:p>
          </p:txBody>
        </p:sp>
        <p:sp>
          <p:nvSpPr>
            <p:cNvPr id="22" name="Rectangle 6"/>
            <p:cNvSpPr/>
            <p:nvPr/>
          </p:nvSpPr>
          <p:spPr>
            <a:xfrm rot="16200000">
              <a:off x="1237240" y="5106754"/>
              <a:ext cx="933812" cy="517179"/>
            </a:xfrm>
            <a:prstGeom prst="rect">
              <a:avLst/>
            </a:prstGeom>
            <a:solidFill>
              <a:srgbClr val="E7E6E6">
                <a:lumMod val="50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GOVERNANCE</a:t>
              </a:r>
              <a:r>
                <a:rPr kumimoji="0" lang="en-US" sz="900" b="1" i="0" u="none" strike="noStrike" kern="0" cap="none" spc="0" normalizeH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ACTIVISM</a:t>
              </a:r>
              <a:endParaRPr kumimoji="0" lang="en-US" sz="900" b="1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7"/>
            <p:cNvSpPr/>
            <p:nvPr/>
          </p:nvSpPr>
          <p:spPr>
            <a:xfrm rot="19931468">
              <a:off x="252801" y="4635869"/>
              <a:ext cx="1050856" cy="454253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solidFill>
                <a:srgbClr val="00206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INDEPENDENCE</a:t>
              </a:r>
            </a:p>
          </p:txBody>
        </p:sp>
        <p:sp>
          <p:nvSpPr>
            <p:cNvPr id="24" name="Rectangle 8"/>
            <p:cNvSpPr/>
            <p:nvPr/>
          </p:nvSpPr>
          <p:spPr>
            <a:xfrm rot="1665309">
              <a:off x="306151" y="3702684"/>
              <a:ext cx="1000646" cy="428183"/>
            </a:xfrm>
            <a:prstGeom prst="rect">
              <a:avLst/>
            </a:prstGeom>
            <a:solidFill>
              <a:srgbClr val="ED7D31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REQUIREMENTS</a:t>
              </a:r>
            </a:p>
          </p:txBody>
        </p:sp>
        <p:sp>
          <p:nvSpPr>
            <p:cNvPr id="25" name="Hexagone 9"/>
            <p:cNvSpPr/>
            <p:nvPr/>
          </p:nvSpPr>
          <p:spPr>
            <a:xfrm>
              <a:off x="1244914" y="4033835"/>
              <a:ext cx="964130" cy="768851"/>
            </a:xfrm>
            <a:prstGeom prst="hexagon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56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Ellipse 75"/>
          <p:cNvSpPr/>
          <p:nvPr/>
        </p:nvSpPr>
        <p:spPr>
          <a:xfrm>
            <a:off x="3344796" y="2450795"/>
            <a:ext cx="2655392" cy="2649429"/>
          </a:xfrm>
          <a:prstGeom prst="ellipse">
            <a:avLst/>
          </a:prstGeom>
          <a:solidFill>
            <a:srgbClr val="3399FF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736"/>
            <a:ext cx="20288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42 CuadroTexto"/>
          <p:cNvSpPr txBox="1"/>
          <p:nvPr/>
        </p:nvSpPr>
        <p:spPr>
          <a:xfrm>
            <a:off x="857224" y="1800185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SP-AcP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1428728" y="1643050"/>
            <a:ext cx="4042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Aims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214282" y="1943061"/>
            <a:ext cx="30809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00" b="1" dirty="0"/>
              <a:t>AP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7668" y="394561"/>
            <a:ext cx="7308346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5" name="Rectangle 4"/>
          <p:cNvSpPr/>
          <p:nvPr/>
        </p:nvSpPr>
        <p:spPr>
          <a:xfrm>
            <a:off x="1950149" y="383580"/>
            <a:ext cx="6654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These focal points and requirements are divided into objectives and action plans</a:t>
            </a:r>
          </a:p>
        </p:txBody>
      </p:sp>
      <p:sp>
        <p:nvSpPr>
          <p:cNvPr id="54" name="Ellipse 53"/>
          <p:cNvSpPr/>
          <p:nvPr/>
        </p:nvSpPr>
        <p:spPr>
          <a:xfrm>
            <a:off x="857224" y="1714488"/>
            <a:ext cx="476584" cy="4007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4" name="Ellipse 63"/>
          <p:cNvSpPr/>
          <p:nvPr/>
        </p:nvSpPr>
        <p:spPr>
          <a:xfrm>
            <a:off x="2336848" y="1357185"/>
            <a:ext cx="4745672" cy="4745672"/>
          </a:xfrm>
          <a:prstGeom prst="ellipse">
            <a:avLst/>
          </a:prstGeom>
          <a:solidFill>
            <a:srgbClr val="3399FF">
              <a:alpha val="1098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Rectangle 66"/>
          <p:cNvSpPr/>
          <p:nvPr/>
        </p:nvSpPr>
        <p:spPr>
          <a:xfrm>
            <a:off x="4828782" y="1736577"/>
            <a:ext cx="10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HR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828782" y="1960264"/>
            <a:ext cx="10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SRH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828782" y="2183951"/>
            <a:ext cx="10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MRH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526367" y="2305254"/>
            <a:ext cx="1224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Gender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526367" y="1807008"/>
            <a:ext cx="1224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Mental Health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526367" y="2056131"/>
            <a:ext cx="1224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/>
              <a:t>Vulnerable</a:t>
            </a:r>
            <a:r>
              <a:rPr lang="fr-FR" sz="1000" dirty="0"/>
              <a:t> </a:t>
            </a:r>
            <a:r>
              <a:rPr lang="fr-FR" sz="1000" dirty="0" err="1"/>
              <a:t>children</a:t>
            </a:r>
            <a:endParaRPr lang="fr-FR" sz="1000" dirty="0"/>
          </a:p>
        </p:txBody>
      </p:sp>
      <p:sp>
        <p:nvSpPr>
          <p:cNvPr id="74" name="Ellipse 73"/>
          <p:cNvSpPr/>
          <p:nvPr/>
        </p:nvSpPr>
        <p:spPr>
          <a:xfrm>
            <a:off x="2367720" y="2039442"/>
            <a:ext cx="1303613" cy="38495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/>
              <a:t>Externalisation</a:t>
            </a:r>
            <a:br>
              <a:rPr lang="fr-FR" sz="900" dirty="0"/>
            </a:br>
            <a:r>
              <a:rPr lang="fr-FR" sz="900" dirty="0"/>
              <a:t>Adoption</a:t>
            </a:r>
          </a:p>
        </p:txBody>
      </p:sp>
      <p:sp>
        <p:nvSpPr>
          <p:cNvPr id="55" name="Ellipse 54"/>
          <p:cNvSpPr/>
          <p:nvPr/>
        </p:nvSpPr>
        <p:spPr>
          <a:xfrm>
            <a:off x="3377966" y="2514155"/>
            <a:ext cx="2669244" cy="2522708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Hexagone 55"/>
          <p:cNvSpPr/>
          <p:nvPr/>
        </p:nvSpPr>
        <p:spPr>
          <a:xfrm>
            <a:off x="4227202" y="3465534"/>
            <a:ext cx="831474" cy="663063"/>
          </a:xfrm>
          <a:prstGeom prst="hexagon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</a:t>
            </a:r>
          </a:p>
        </p:txBody>
      </p:sp>
      <p:sp>
        <p:nvSpPr>
          <p:cNvPr id="57" name="Rectangle 56"/>
          <p:cNvSpPr/>
          <p:nvPr/>
        </p:nvSpPr>
        <p:spPr>
          <a:xfrm rot="16200000">
            <a:off x="4231038" y="2776966"/>
            <a:ext cx="833526" cy="43034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FIGHTS</a:t>
            </a:r>
          </a:p>
        </p:txBody>
      </p:sp>
      <p:sp>
        <p:nvSpPr>
          <p:cNvPr id="58" name="Rectangle 57"/>
          <p:cNvSpPr/>
          <p:nvPr/>
        </p:nvSpPr>
        <p:spPr>
          <a:xfrm rot="20002928">
            <a:off x="5020599" y="3216657"/>
            <a:ext cx="882444" cy="385595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USERS</a:t>
            </a:r>
          </a:p>
        </p:txBody>
      </p:sp>
      <p:sp>
        <p:nvSpPr>
          <p:cNvPr id="59" name="Rectangle 58"/>
          <p:cNvSpPr/>
          <p:nvPr/>
        </p:nvSpPr>
        <p:spPr>
          <a:xfrm rot="1546452">
            <a:off x="4982240" y="4024835"/>
            <a:ext cx="914351" cy="40615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PARTNERSHIP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4237302" y="4391938"/>
            <a:ext cx="805327" cy="446019"/>
          </a:xfrm>
          <a:prstGeom prst="rect">
            <a:avLst/>
          </a:prstGeom>
          <a:solidFill>
            <a:srgbClr val="E7E6E6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GOVERNANCE ACTIVISM</a:t>
            </a:r>
          </a:p>
        </p:txBody>
      </p:sp>
      <p:sp>
        <p:nvSpPr>
          <p:cNvPr id="61" name="Rectangle 60"/>
          <p:cNvSpPr/>
          <p:nvPr/>
        </p:nvSpPr>
        <p:spPr>
          <a:xfrm rot="19931468">
            <a:off x="3388314" y="3985843"/>
            <a:ext cx="906267" cy="391752"/>
          </a:xfrm>
          <a:prstGeom prst="rect">
            <a:avLst/>
          </a:prstGeom>
          <a:solidFill>
            <a:srgbClr val="002060"/>
          </a:solidFill>
          <a:ln w="12700" cap="flat" cmpd="sng" algn="ctr">
            <a:solidFill>
              <a:srgbClr val="00206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INDEPENDENCE</a:t>
            </a:r>
          </a:p>
        </p:txBody>
      </p:sp>
      <p:sp>
        <p:nvSpPr>
          <p:cNvPr id="62" name="Rectangle 61"/>
          <p:cNvSpPr/>
          <p:nvPr/>
        </p:nvSpPr>
        <p:spPr>
          <a:xfrm rot="1665309">
            <a:off x="3434324" y="3181056"/>
            <a:ext cx="862965" cy="369269"/>
          </a:xfrm>
          <a:prstGeom prst="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REQUIREMENTS</a:t>
            </a:r>
          </a:p>
        </p:txBody>
      </p:sp>
      <p:sp>
        <p:nvSpPr>
          <p:cNvPr id="63" name="Hexagone 62"/>
          <p:cNvSpPr/>
          <p:nvPr/>
        </p:nvSpPr>
        <p:spPr>
          <a:xfrm>
            <a:off x="4243920" y="3466644"/>
            <a:ext cx="831474" cy="663063"/>
          </a:xfrm>
          <a:prstGeom prst="hexagon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 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AcP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5681503" y="4475621"/>
            <a:ext cx="1080000" cy="2794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Internat. Networks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828782" y="2407638"/>
            <a:ext cx="1080000" cy="1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Environment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357422" y="4161758"/>
            <a:ext cx="1143132" cy="24169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kern="0" dirty="0">
                <a:solidFill>
                  <a:prstClr val="white"/>
                </a:solidFill>
              </a:rPr>
              <a:t>Increased Fundraising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743476" y="3863137"/>
            <a:ext cx="937326" cy="2946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Improvement of Management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549989" y="3331144"/>
            <a:ext cx="1080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Quality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549989" y="2852936"/>
            <a:ext cx="1080000" cy="18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kern="0" dirty="0">
                <a:solidFill>
                  <a:prstClr val="white"/>
                </a:solidFill>
              </a:rPr>
              <a:t>Innovation</a:t>
            </a:r>
          </a:p>
        </p:txBody>
      </p:sp>
      <p:sp>
        <p:nvSpPr>
          <p:cNvPr id="113" name="Ellipse 112"/>
          <p:cNvSpPr/>
          <p:nvPr/>
        </p:nvSpPr>
        <p:spPr>
          <a:xfrm>
            <a:off x="1333808" y="3421144"/>
            <a:ext cx="1657173" cy="41667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err="1"/>
              <a:t>Launch</a:t>
            </a:r>
            <a:r>
              <a:rPr lang="fr-FR" sz="800" dirty="0"/>
              <a:t> of unique </a:t>
            </a:r>
            <a:r>
              <a:rPr lang="fr-FR" sz="800" dirty="0" err="1"/>
              <a:t>purchasing</a:t>
            </a:r>
            <a:r>
              <a:rPr lang="fr-FR" sz="800" dirty="0"/>
              <a:t> &amp; log Entity</a:t>
            </a:r>
          </a:p>
        </p:txBody>
      </p:sp>
      <p:sp>
        <p:nvSpPr>
          <p:cNvPr id="114" name="Ellipse 113"/>
          <p:cNvSpPr/>
          <p:nvPr/>
        </p:nvSpPr>
        <p:spPr>
          <a:xfrm>
            <a:off x="1907704" y="4493945"/>
            <a:ext cx="1545572" cy="7518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err="1"/>
              <a:t>Launch</a:t>
            </a:r>
            <a:r>
              <a:rPr lang="fr-FR" sz="1000" dirty="0"/>
              <a:t> of unique </a:t>
            </a:r>
            <a:r>
              <a:rPr lang="fr-FR" sz="1000" dirty="0" err="1"/>
              <a:t>fundraising</a:t>
            </a:r>
            <a:r>
              <a:rPr lang="fr-FR" sz="1000" dirty="0"/>
              <a:t> unit</a:t>
            </a:r>
          </a:p>
        </p:txBody>
      </p:sp>
      <p:sp>
        <p:nvSpPr>
          <p:cNvPr id="115" name="Ellipse 114"/>
          <p:cNvSpPr/>
          <p:nvPr/>
        </p:nvSpPr>
        <p:spPr>
          <a:xfrm>
            <a:off x="1798047" y="3068960"/>
            <a:ext cx="1030920" cy="35549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Creation of HAD</a:t>
            </a:r>
          </a:p>
        </p:txBody>
      </p:sp>
      <p:sp>
        <p:nvSpPr>
          <p:cNvPr id="116" name="Ellipse 115"/>
          <p:cNvSpPr/>
          <p:nvPr/>
        </p:nvSpPr>
        <p:spPr>
          <a:xfrm>
            <a:off x="6271097" y="4684277"/>
            <a:ext cx="1280603" cy="372045"/>
          </a:xfrm>
          <a:prstGeom prst="ellipse">
            <a:avLst/>
          </a:prstGeom>
          <a:solidFill>
            <a:srgbClr val="FFC000"/>
          </a:solidFill>
          <a:ln w="28575">
            <a:solidFill>
              <a:srgbClr val="4F81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Global Brand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5830886" y="3269409"/>
            <a:ext cx="1080000" cy="18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Ability to Act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790662" y="4826423"/>
            <a:ext cx="1080000" cy="2743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New Form of Mobilisation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500298" y="5234205"/>
            <a:ext cx="10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Activism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00298" y="4996548"/>
            <a:ext cx="108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Governance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4785193" y="5152665"/>
            <a:ext cx="1080000" cy="2772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Decentralisation Regionalisation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4035866" y="5478296"/>
            <a:ext cx="1152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kern="0" dirty="0">
                <a:solidFill>
                  <a:prstClr val="white"/>
                </a:solidFill>
              </a:rPr>
              <a:t>Development Bodies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830886" y="4141890"/>
            <a:ext cx="1080000" cy="18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Partnerships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828782" y="2631326"/>
            <a:ext cx="1080000" cy="2743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/>
              <a:t>Crises and emergencies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35865" y="5478295"/>
            <a:ext cx="1240516" cy="2496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0" dirty="0">
                <a:solidFill>
                  <a:prstClr val="white"/>
                </a:solidFill>
              </a:rPr>
              <a:t>Institutional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5261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107" grpId="0" animBg="1"/>
      <p:bldP spid="70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95" grpId="0" animBg="1"/>
      <p:bldP spid="77" grpId="0" animBg="1"/>
      <p:bldP spid="78" grpId="0" animBg="1"/>
      <p:bldP spid="79" grpId="0" animBg="1"/>
      <p:bldP spid="106" grpId="0" animBg="1"/>
      <p:bldP spid="108" grpId="0" animBg="1"/>
      <p:bldP spid="75" grpId="0" animBg="1"/>
      <p:bldP spid="6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9157</TotalTime>
  <Words>1645</Words>
  <Application>Microsoft Office PowerPoint</Application>
  <PresentationFormat>Affichage à l'écran (4:3)</PresentationFormat>
  <Paragraphs>308</Paragraphs>
  <Slides>20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Helvetica</vt:lpstr>
      <vt:lpstr>Wingdings</vt:lpstr>
      <vt:lpstr>Thème Office</vt:lpstr>
      <vt:lpstr>1_Thème Office</vt:lpstr>
      <vt:lpstr>HORIZON 2025   Presentation of MDM’s development project for 2025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MDM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laure.antoine</dc:creator>
  <cp:lastModifiedBy>Sophie ISSA</cp:lastModifiedBy>
  <cp:revision>568</cp:revision>
  <cp:lastPrinted>2017-05-26T09:29:51Z</cp:lastPrinted>
  <dcterms:created xsi:type="dcterms:W3CDTF">2009-09-23T15:27:18Z</dcterms:created>
  <dcterms:modified xsi:type="dcterms:W3CDTF">2017-05-26T12:05:47Z</dcterms:modified>
</cp:coreProperties>
</file>