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Feuille_de_calcul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eline.grillon\Desktop\Backup\HCV%20Training%20Kenya%20-%20Sept.2016\6.EVALUATION\Evaluation%20HCV%20Training%20Kenya%20Spet.201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162664468568227"/>
          <c:y val="1.4954063710487896E-2"/>
          <c:w val="0.50644176890638681"/>
          <c:h val="0.95191488730841256"/>
        </c:manualLayout>
      </c:layout>
      <c:radarChart>
        <c:radarStyle val="marker"/>
        <c:varyColors val="0"/>
        <c:ser>
          <c:idx val="0"/>
          <c:order val="0"/>
          <c:tx>
            <c:strRef>
              <c:f>Feuil1!$B$1:$B$2</c:f>
              <c:strCache>
                <c:ptCount val="2"/>
                <c:pt idx="0">
                  <c:v>Tanzanie</c:v>
                </c:pt>
                <c:pt idx="1">
                  <c:v>Average before Training</c:v>
                </c:pt>
              </c:strCache>
            </c:strRef>
          </c:tx>
          <c:spPr>
            <a:ln w="28575" cap="rnd">
              <a:solidFill>
                <a:srgbClr val="F79646">
                  <a:lumMod val="50000"/>
                </a:srgbClr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Feuil1!$A$3:$A$10</c:f>
              <c:strCache>
                <c:ptCount val="8"/>
                <c:pt idx="0">
                  <c:v>Enunciate the specificities of hepatitis C virus infection</c:v>
                </c:pt>
                <c:pt idx="1">
                  <c:v>Explain the progression of chronic hepatitis C</c:v>
                </c:pt>
                <c:pt idx="2">
                  <c:v>Analyse the risks of HCV transmission associated with different types of drug use and identify key components of harm reduction to prevent them</c:v>
                </c:pt>
                <c:pt idx="3">
                  <c:v>Interprete the result of HCV screening test and identify what further medical care to provide</c:v>
                </c:pt>
                <c:pt idx="4">
                  <c:v>Apply a range of techniques/steps to provide hepatitis C test counselling</c:v>
                </c:pt>
                <c:pt idx="5">
                  <c:v>HCV treatment</c:v>
                </c:pt>
                <c:pt idx="6">
                  <c:v>Explain key elements of HCV treatment for PWID</c:v>
                </c:pt>
                <c:pt idx="7">
                  <c:v>Identify key gaps of access to hepatitis C prevention and care and advocacy strategies to address them</c:v>
                </c:pt>
              </c:strCache>
            </c:strRef>
          </c:cat>
          <c:val>
            <c:numRef>
              <c:f>Feuil1!$B$3:$B$10</c:f>
              <c:numCache>
                <c:formatCode>0.00</c:formatCode>
                <c:ptCount val="8"/>
                <c:pt idx="0" formatCode="General">
                  <c:v>2.38</c:v>
                </c:pt>
                <c:pt idx="1">
                  <c:v>1.73</c:v>
                </c:pt>
                <c:pt idx="2">
                  <c:v>2.44</c:v>
                </c:pt>
                <c:pt idx="3">
                  <c:v>1.81</c:v>
                </c:pt>
                <c:pt idx="4">
                  <c:v>1.81</c:v>
                </c:pt>
                <c:pt idx="5">
                  <c:v>0.88</c:v>
                </c:pt>
                <c:pt idx="7">
                  <c:v>1.88</c:v>
                </c:pt>
              </c:numCache>
            </c:numRef>
          </c:val>
        </c:ser>
        <c:ser>
          <c:idx val="1"/>
          <c:order val="1"/>
          <c:tx>
            <c:strRef>
              <c:f>Feuil1!$C$1:$C$2</c:f>
              <c:strCache>
                <c:ptCount val="2"/>
                <c:pt idx="0">
                  <c:v>Tanzanie</c:v>
                </c:pt>
                <c:pt idx="1">
                  <c:v>Average after training</c:v>
                </c:pt>
              </c:strCache>
            </c:strRef>
          </c:tx>
          <c:spPr>
            <a:ln w="28575" cap="rnd">
              <a:solidFill>
                <a:srgbClr val="9BBB59">
                  <a:lumMod val="50000"/>
                </a:srgbClr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Feuil1!$A$3:$A$10</c:f>
              <c:strCache>
                <c:ptCount val="8"/>
                <c:pt idx="0">
                  <c:v>Enunciate the specificities of hepatitis C virus infection</c:v>
                </c:pt>
                <c:pt idx="1">
                  <c:v>Explain the progression of chronic hepatitis C</c:v>
                </c:pt>
                <c:pt idx="2">
                  <c:v>Analyse the risks of HCV transmission associated with different types of drug use and identify key components of harm reduction to prevent them</c:v>
                </c:pt>
                <c:pt idx="3">
                  <c:v>Interprete the result of HCV screening test and identify what further medical care to provide</c:v>
                </c:pt>
                <c:pt idx="4">
                  <c:v>Apply a range of techniques/steps to provide hepatitis C test counselling</c:v>
                </c:pt>
                <c:pt idx="5">
                  <c:v>HCV treatment</c:v>
                </c:pt>
                <c:pt idx="6">
                  <c:v>Explain key elements of HCV treatment for PWID</c:v>
                </c:pt>
                <c:pt idx="7">
                  <c:v>Identify key gaps of access to hepatitis C prevention and care and advocacy strategies to address them</c:v>
                </c:pt>
              </c:strCache>
            </c:strRef>
          </c:cat>
          <c:val>
            <c:numRef>
              <c:f>Feuil1!$C$3:$C$10</c:f>
              <c:numCache>
                <c:formatCode>0.00</c:formatCode>
                <c:ptCount val="8"/>
                <c:pt idx="0" formatCode="General">
                  <c:v>4.4000000000000004</c:v>
                </c:pt>
                <c:pt idx="1">
                  <c:v>4.4000000000000004</c:v>
                </c:pt>
                <c:pt idx="2">
                  <c:v>4.67</c:v>
                </c:pt>
                <c:pt idx="3">
                  <c:v>4.33</c:v>
                </c:pt>
                <c:pt idx="4">
                  <c:v>4.1900000000000004</c:v>
                </c:pt>
                <c:pt idx="5">
                  <c:v>4.13</c:v>
                </c:pt>
                <c:pt idx="7">
                  <c:v>4.13</c:v>
                </c:pt>
              </c:numCache>
            </c:numRef>
          </c:val>
        </c:ser>
        <c:ser>
          <c:idx val="2"/>
          <c:order val="2"/>
          <c:tx>
            <c:strRef>
              <c:f>Feuil1!$D$1:$D$2</c:f>
              <c:strCache>
                <c:ptCount val="2"/>
                <c:pt idx="0">
                  <c:v>Kenya</c:v>
                </c:pt>
                <c:pt idx="1">
                  <c:v>Average before Training</c:v>
                </c:pt>
              </c:strCache>
            </c:strRef>
          </c:tx>
          <c:spPr>
            <a:ln w="28575" cap="rnd">
              <a:solidFill>
                <a:srgbClr val="F79646">
                  <a:lumMod val="75000"/>
                </a:srgbClr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Feuil1!$A$3:$A$10</c:f>
              <c:strCache>
                <c:ptCount val="8"/>
                <c:pt idx="0">
                  <c:v>Enunciate the specificities of hepatitis C virus infection</c:v>
                </c:pt>
                <c:pt idx="1">
                  <c:v>Explain the progression of chronic hepatitis C</c:v>
                </c:pt>
                <c:pt idx="2">
                  <c:v>Analyse the risks of HCV transmission associated with different types of drug use and identify key components of harm reduction to prevent them</c:v>
                </c:pt>
                <c:pt idx="3">
                  <c:v>Interprete the result of HCV screening test and identify what further medical care to provide</c:v>
                </c:pt>
                <c:pt idx="4">
                  <c:v>Apply a range of techniques/steps to provide hepatitis C test counselling</c:v>
                </c:pt>
                <c:pt idx="5">
                  <c:v>HCV treatment</c:v>
                </c:pt>
                <c:pt idx="6">
                  <c:v>Explain key elements of HCV treatment for PWID</c:v>
                </c:pt>
                <c:pt idx="7">
                  <c:v>Identify key gaps of access to hepatitis C prevention and care and advocacy strategies to address them</c:v>
                </c:pt>
              </c:strCache>
            </c:strRef>
          </c:cat>
          <c:val>
            <c:numRef>
              <c:f>Feuil1!$D$3:$D$10</c:f>
              <c:numCache>
                <c:formatCode>General</c:formatCode>
                <c:ptCount val="8"/>
                <c:pt idx="0">
                  <c:v>2.25</c:v>
                </c:pt>
                <c:pt idx="1">
                  <c:v>1.65</c:v>
                </c:pt>
                <c:pt idx="2">
                  <c:v>2.81</c:v>
                </c:pt>
                <c:pt idx="3">
                  <c:v>2.06</c:v>
                </c:pt>
                <c:pt idx="4">
                  <c:v>2.44</c:v>
                </c:pt>
                <c:pt idx="5">
                  <c:v>1.65</c:v>
                </c:pt>
                <c:pt idx="6">
                  <c:v>2</c:v>
                </c:pt>
                <c:pt idx="7">
                  <c:v>3.12</c:v>
                </c:pt>
              </c:numCache>
            </c:numRef>
          </c:val>
        </c:ser>
        <c:ser>
          <c:idx val="3"/>
          <c:order val="3"/>
          <c:tx>
            <c:strRef>
              <c:f>Feuil1!$E$1:$E$2</c:f>
              <c:strCache>
                <c:ptCount val="2"/>
                <c:pt idx="0">
                  <c:v>Kenya</c:v>
                </c:pt>
                <c:pt idx="1">
                  <c:v>Average after training</c:v>
                </c:pt>
              </c:strCache>
            </c:strRef>
          </c:tx>
          <c:spPr>
            <a:ln w="28575" cap="rnd">
              <a:solidFill>
                <a:srgbClr val="9BBB59">
                  <a:lumMod val="75000"/>
                </a:srgbClr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Feuil1!$A$3:$A$10</c:f>
              <c:strCache>
                <c:ptCount val="8"/>
                <c:pt idx="0">
                  <c:v>Enunciate the specificities of hepatitis C virus infection</c:v>
                </c:pt>
                <c:pt idx="1">
                  <c:v>Explain the progression of chronic hepatitis C</c:v>
                </c:pt>
                <c:pt idx="2">
                  <c:v>Analyse the risks of HCV transmission associated with different types of drug use and identify key components of harm reduction to prevent them</c:v>
                </c:pt>
                <c:pt idx="3">
                  <c:v>Interprete the result of HCV screening test and identify what further medical care to provide</c:v>
                </c:pt>
                <c:pt idx="4">
                  <c:v>Apply a range of techniques/steps to provide hepatitis C test counselling</c:v>
                </c:pt>
                <c:pt idx="5">
                  <c:v>HCV treatment</c:v>
                </c:pt>
                <c:pt idx="6">
                  <c:v>Explain key elements of HCV treatment for PWID</c:v>
                </c:pt>
                <c:pt idx="7">
                  <c:v>Identify key gaps of access to hepatitis C prevention and care and advocacy strategies to address them</c:v>
                </c:pt>
              </c:strCache>
            </c:strRef>
          </c:cat>
          <c:val>
            <c:numRef>
              <c:f>Feuil1!$E$3:$E$10</c:f>
              <c:numCache>
                <c:formatCode>General</c:formatCode>
                <c:ptCount val="8"/>
                <c:pt idx="0">
                  <c:v>4.76</c:v>
                </c:pt>
                <c:pt idx="1">
                  <c:v>4.88</c:v>
                </c:pt>
                <c:pt idx="2">
                  <c:v>4.59</c:v>
                </c:pt>
                <c:pt idx="3">
                  <c:v>4.47</c:v>
                </c:pt>
                <c:pt idx="4">
                  <c:v>4.6500000000000004</c:v>
                </c:pt>
                <c:pt idx="5">
                  <c:v>4.18</c:v>
                </c:pt>
                <c:pt idx="6">
                  <c:v>4.47</c:v>
                </c:pt>
                <c:pt idx="7">
                  <c:v>4.5</c:v>
                </c:pt>
              </c:numCache>
            </c:numRef>
          </c:val>
        </c:ser>
        <c:ser>
          <c:idx val="4"/>
          <c:order val="4"/>
          <c:tx>
            <c:strRef>
              <c:f>Feuil1!$F$1:$F$2</c:f>
              <c:strCache>
                <c:ptCount val="2"/>
                <c:pt idx="0">
                  <c:v>Myanmar</c:v>
                </c:pt>
                <c:pt idx="1">
                  <c:v>Average before Training</c:v>
                </c:pt>
              </c:strCache>
            </c:strRef>
          </c:tx>
          <c:spPr>
            <a:ln w="28575" cap="rnd">
              <a:solidFill>
                <a:srgbClr val="F79646">
                  <a:lumMod val="60000"/>
                  <a:lumOff val="40000"/>
                </a:srgbClr>
              </a:solidFill>
              <a:prstDash val="lgDash"/>
              <a:round/>
            </a:ln>
            <a:effectLst/>
          </c:spPr>
          <c:marker>
            <c:symbol val="none"/>
          </c:marker>
          <c:cat>
            <c:strRef>
              <c:f>Feuil1!$A$3:$A$10</c:f>
              <c:strCache>
                <c:ptCount val="8"/>
                <c:pt idx="0">
                  <c:v>Enunciate the specificities of hepatitis C virus infection</c:v>
                </c:pt>
                <c:pt idx="1">
                  <c:v>Explain the progression of chronic hepatitis C</c:v>
                </c:pt>
                <c:pt idx="2">
                  <c:v>Analyse the risks of HCV transmission associated with different types of drug use and identify key components of harm reduction to prevent them</c:v>
                </c:pt>
                <c:pt idx="3">
                  <c:v>Interprete the result of HCV screening test and identify what further medical care to provide</c:v>
                </c:pt>
                <c:pt idx="4">
                  <c:v>Apply a range of techniques/steps to provide hepatitis C test counselling</c:v>
                </c:pt>
                <c:pt idx="5">
                  <c:v>HCV treatment</c:v>
                </c:pt>
                <c:pt idx="6">
                  <c:v>Explain key elements of HCV treatment for PWID</c:v>
                </c:pt>
                <c:pt idx="7">
                  <c:v>Identify key gaps of access to hepatitis C prevention and care and advocacy strategies to address them</c:v>
                </c:pt>
              </c:strCache>
            </c:strRef>
          </c:cat>
          <c:val>
            <c:numRef>
              <c:f>Feuil1!$F$3:$F$10</c:f>
              <c:numCache>
                <c:formatCode>General</c:formatCode>
                <c:ptCount val="8"/>
                <c:pt idx="0">
                  <c:v>3.06</c:v>
                </c:pt>
                <c:pt idx="1">
                  <c:v>2.56</c:v>
                </c:pt>
                <c:pt idx="2">
                  <c:v>3</c:v>
                </c:pt>
                <c:pt idx="3">
                  <c:v>2.06</c:v>
                </c:pt>
                <c:pt idx="4">
                  <c:v>2.2799999999999998</c:v>
                </c:pt>
                <c:pt idx="5">
                  <c:v>1.61</c:v>
                </c:pt>
                <c:pt idx="6">
                  <c:v>1.83</c:v>
                </c:pt>
                <c:pt idx="7">
                  <c:v>1.89</c:v>
                </c:pt>
              </c:numCache>
            </c:numRef>
          </c:val>
        </c:ser>
        <c:ser>
          <c:idx val="5"/>
          <c:order val="5"/>
          <c:tx>
            <c:strRef>
              <c:f>Feuil1!$G$1:$G$2</c:f>
              <c:strCache>
                <c:ptCount val="2"/>
                <c:pt idx="0">
                  <c:v>Myanmar</c:v>
                </c:pt>
                <c:pt idx="1">
                  <c:v>Average after training</c:v>
                </c:pt>
              </c:strCache>
            </c:strRef>
          </c:tx>
          <c:spPr>
            <a:ln w="28575" cap="rnd">
              <a:solidFill>
                <a:srgbClr val="9BBB59">
                  <a:lumMod val="60000"/>
                  <a:lumOff val="40000"/>
                </a:srgbClr>
              </a:solidFill>
              <a:prstDash val="lgDash"/>
              <a:round/>
            </a:ln>
            <a:effectLst/>
          </c:spPr>
          <c:marker>
            <c:symbol val="none"/>
          </c:marker>
          <c:cat>
            <c:strRef>
              <c:f>Feuil1!$A$3:$A$10</c:f>
              <c:strCache>
                <c:ptCount val="8"/>
                <c:pt idx="0">
                  <c:v>Enunciate the specificities of hepatitis C virus infection</c:v>
                </c:pt>
                <c:pt idx="1">
                  <c:v>Explain the progression of chronic hepatitis C</c:v>
                </c:pt>
                <c:pt idx="2">
                  <c:v>Analyse the risks of HCV transmission associated with different types of drug use and identify key components of harm reduction to prevent them</c:v>
                </c:pt>
                <c:pt idx="3">
                  <c:v>Interprete the result of HCV screening test and identify what further medical care to provide</c:v>
                </c:pt>
                <c:pt idx="4">
                  <c:v>Apply a range of techniques/steps to provide hepatitis C test counselling</c:v>
                </c:pt>
                <c:pt idx="5">
                  <c:v>HCV treatment</c:v>
                </c:pt>
                <c:pt idx="6">
                  <c:v>Explain key elements of HCV treatment for PWID</c:v>
                </c:pt>
                <c:pt idx="7">
                  <c:v>Identify key gaps of access to hepatitis C prevention and care and advocacy strategies to address them</c:v>
                </c:pt>
              </c:strCache>
            </c:strRef>
          </c:cat>
          <c:val>
            <c:numRef>
              <c:f>Feuil1!$G$3:$G$10</c:f>
              <c:numCache>
                <c:formatCode>General</c:formatCode>
                <c:ptCount val="8"/>
                <c:pt idx="0">
                  <c:v>4.78</c:v>
                </c:pt>
                <c:pt idx="1">
                  <c:v>4.5599999999999996</c:v>
                </c:pt>
                <c:pt idx="2">
                  <c:v>4.5599999999999996</c:v>
                </c:pt>
                <c:pt idx="3">
                  <c:v>3.56</c:v>
                </c:pt>
                <c:pt idx="4">
                  <c:v>4.17</c:v>
                </c:pt>
                <c:pt idx="5">
                  <c:v>4.33</c:v>
                </c:pt>
                <c:pt idx="6">
                  <c:v>4.17</c:v>
                </c:pt>
                <c:pt idx="7">
                  <c:v>3.83</c:v>
                </c:pt>
              </c:numCache>
            </c:numRef>
          </c:val>
        </c:ser>
        <c:ser>
          <c:idx val="6"/>
          <c:order val="6"/>
          <c:tx>
            <c:strRef>
              <c:f>Feuil1!$H$1:$H$2</c:f>
              <c:strCache>
                <c:ptCount val="2"/>
                <c:pt idx="0">
                  <c:v>Vietnam</c:v>
                </c:pt>
                <c:pt idx="1">
                  <c:v>Average before Training</c:v>
                </c:pt>
              </c:strCache>
            </c:strRef>
          </c:tx>
          <c:spPr>
            <a:ln w="28575" cap="rnd">
              <a:solidFill>
                <a:srgbClr val="F79646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Feuil1!$A$3:$A$10</c:f>
              <c:strCache>
                <c:ptCount val="8"/>
                <c:pt idx="0">
                  <c:v>Enunciate the specificities of hepatitis C virus infection</c:v>
                </c:pt>
                <c:pt idx="1">
                  <c:v>Explain the progression of chronic hepatitis C</c:v>
                </c:pt>
                <c:pt idx="2">
                  <c:v>Analyse the risks of HCV transmission associated with different types of drug use and identify key components of harm reduction to prevent them</c:v>
                </c:pt>
                <c:pt idx="3">
                  <c:v>Interprete the result of HCV screening test and identify what further medical care to provide</c:v>
                </c:pt>
                <c:pt idx="4">
                  <c:v>Apply a range of techniques/steps to provide hepatitis C test counselling</c:v>
                </c:pt>
                <c:pt idx="5">
                  <c:v>HCV treatment</c:v>
                </c:pt>
                <c:pt idx="6">
                  <c:v>Explain key elements of HCV treatment for PWID</c:v>
                </c:pt>
                <c:pt idx="7">
                  <c:v>Identify key gaps of access to hepatitis C prevention and care and advocacy strategies to address them</c:v>
                </c:pt>
              </c:strCache>
            </c:strRef>
          </c:cat>
          <c:val>
            <c:numRef>
              <c:f>Feuil1!$H$3:$H$10</c:f>
              <c:numCache>
                <c:formatCode>General</c:formatCode>
                <c:ptCount val="8"/>
                <c:pt idx="0">
                  <c:v>1.7</c:v>
                </c:pt>
                <c:pt idx="1">
                  <c:v>1.6</c:v>
                </c:pt>
                <c:pt idx="2">
                  <c:v>1.9</c:v>
                </c:pt>
                <c:pt idx="3">
                  <c:v>1.2</c:v>
                </c:pt>
              </c:numCache>
            </c:numRef>
          </c:val>
        </c:ser>
        <c:ser>
          <c:idx val="7"/>
          <c:order val="7"/>
          <c:tx>
            <c:strRef>
              <c:f>Feuil1!$I$1:$I$2</c:f>
              <c:strCache>
                <c:ptCount val="2"/>
                <c:pt idx="0">
                  <c:v>Vietnam</c:v>
                </c:pt>
                <c:pt idx="1">
                  <c:v>Average after training</c:v>
                </c:pt>
              </c:strCache>
            </c:strRef>
          </c:tx>
          <c:spPr>
            <a:ln w="28575" cap="rnd">
              <a:solidFill>
                <a:srgbClr val="9BBB59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Feuil1!$A$3:$A$10</c:f>
              <c:strCache>
                <c:ptCount val="8"/>
                <c:pt idx="0">
                  <c:v>Enunciate the specificities of hepatitis C virus infection</c:v>
                </c:pt>
                <c:pt idx="1">
                  <c:v>Explain the progression of chronic hepatitis C</c:v>
                </c:pt>
                <c:pt idx="2">
                  <c:v>Analyse the risks of HCV transmission associated with different types of drug use and identify key components of harm reduction to prevent them</c:v>
                </c:pt>
                <c:pt idx="3">
                  <c:v>Interprete the result of HCV screening test and identify what further medical care to provide</c:v>
                </c:pt>
                <c:pt idx="4">
                  <c:v>Apply a range of techniques/steps to provide hepatitis C test counselling</c:v>
                </c:pt>
                <c:pt idx="5">
                  <c:v>HCV treatment</c:v>
                </c:pt>
                <c:pt idx="6">
                  <c:v>Explain key elements of HCV treatment for PWID</c:v>
                </c:pt>
                <c:pt idx="7">
                  <c:v>Identify key gaps of access to hepatitis C prevention and care and advocacy strategies to address them</c:v>
                </c:pt>
              </c:strCache>
            </c:strRef>
          </c:cat>
          <c:val>
            <c:numRef>
              <c:f>Feuil1!$I$3:$I$10</c:f>
              <c:numCache>
                <c:formatCode>General</c:formatCode>
                <c:ptCount val="8"/>
                <c:pt idx="0">
                  <c:v>3.9</c:v>
                </c:pt>
                <c:pt idx="1">
                  <c:v>3.8</c:v>
                </c:pt>
                <c:pt idx="2">
                  <c:v>4.3</c:v>
                </c:pt>
                <c:pt idx="3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4401584"/>
        <c:axId val="304398448"/>
      </c:radarChart>
      <c:catAx>
        <c:axId val="3044015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4398448"/>
        <c:crosses val="autoZero"/>
        <c:auto val="1"/>
        <c:lblAlgn val="ctr"/>
        <c:lblOffset val="100"/>
        <c:noMultiLvlLbl val="0"/>
      </c:catAx>
      <c:valAx>
        <c:axId val="30439844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440158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'Evaluation Training'!$A$26:$A$42</c:f>
              <c:strCache>
                <c:ptCount val="17"/>
                <c:pt idx="0">
                  <c:v>General evaluation of the training</c:v>
                </c:pt>
                <c:pt idx="1">
                  <c:v>Reaching your learning objectives</c:v>
                </c:pt>
                <c:pt idx="2">
                  <c:v>Teaching skills</c:v>
                </c:pt>
                <c:pt idx="3">
                  <c:v>Pedagogical method</c:v>
                </c:pt>
                <c:pt idx="4">
                  <c:v>Logistic arrangements (training room, etc.)</c:v>
                </c:pt>
                <c:pt idx="5">
                  <c:v>Quality of pre-training information</c:v>
                </c:pt>
                <c:pt idx="6">
                  <c:v>Utility in your professional activities</c:v>
                </c:pt>
                <c:pt idx="7">
                  <c:v>What is hepatitis C? </c:v>
                </c:pt>
                <c:pt idx="8">
                  <c:v>How does hepatitis C affect the liver</c:v>
                </c:pt>
                <c:pt idx="9">
                  <c:v>Testing and diagnosis of hepatitis C</c:v>
                </c:pt>
                <c:pt idx="10">
                  <c:v>Prevention of hepatitis C transmission associated with drug use</c:v>
                </c:pt>
                <c:pt idx="11">
                  <c:v>Counselling skills </c:v>
                </c:pt>
                <c:pt idx="12">
                  <c:v>Content of pre- and post-test counselling </c:v>
                </c:pt>
                <c:pt idx="13">
                  <c:v>Comprehensive care for PWID</c:v>
                </c:pt>
                <c:pt idx="14">
                  <c:v>Introduction to HCV treatment </c:v>
                </c:pt>
                <c:pt idx="15">
                  <c:v>HCV treatment for PWID</c:v>
                </c:pt>
                <c:pt idx="16">
                  <c:v>Risk reduction of alcohol consumption</c:v>
                </c:pt>
              </c:strCache>
            </c:strRef>
          </c:cat>
          <c:val>
            <c:numRef>
              <c:f>'Evaluation Training'!$C$26:$C$42</c:f>
              <c:numCache>
                <c:formatCode>0%</c:formatCode>
                <c:ptCount val="17"/>
                <c:pt idx="0">
                  <c:v>0.98039215686274517</c:v>
                </c:pt>
                <c:pt idx="1">
                  <c:v>0.98039215686274517</c:v>
                </c:pt>
                <c:pt idx="2">
                  <c:v>0.9375</c:v>
                </c:pt>
                <c:pt idx="3">
                  <c:v>0.97777777777777775</c:v>
                </c:pt>
                <c:pt idx="4">
                  <c:v>0.86274509803921573</c:v>
                </c:pt>
                <c:pt idx="5">
                  <c:v>0.90196078431372551</c:v>
                </c:pt>
                <c:pt idx="6">
                  <c:v>0.95833333333333337</c:v>
                </c:pt>
                <c:pt idx="7">
                  <c:v>0.98039215686274517</c:v>
                </c:pt>
                <c:pt idx="8">
                  <c:v>0.96078431372549022</c:v>
                </c:pt>
                <c:pt idx="9">
                  <c:v>0.98039215686274517</c:v>
                </c:pt>
                <c:pt idx="10">
                  <c:v>0.96078431372549022</c:v>
                </c:pt>
                <c:pt idx="11">
                  <c:v>0.98039215686274517</c:v>
                </c:pt>
                <c:pt idx="12">
                  <c:v>0.92156862745098034</c:v>
                </c:pt>
                <c:pt idx="13">
                  <c:v>0.96078431372549022</c:v>
                </c:pt>
                <c:pt idx="14">
                  <c:v>1</c:v>
                </c:pt>
                <c:pt idx="15">
                  <c:v>0.96078431372549022</c:v>
                </c:pt>
                <c:pt idx="16">
                  <c:v>0.98039215686274517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50711824"/>
        <c:axId val="250712216"/>
      </c:barChart>
      <c:catAx>
        <c:axId val="250711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712216"/>
        <c:crosses val="autoZero"/>
        <c:auto val="1"/>
        <c:lblAlgn val="ctr"/>
        <c:lblOffset val="100"/>
        <c:noMultiLvlLbl val="0"/>
      </c:catAx>
      <c:valAx>
        <c:axId val="25071221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71182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CDE7-13D1-4926-8F58-1BA9A7E68ECB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8403-8E0C-45A7-B983-C0B51B0D4ED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3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CDE7-13D1-4926-8F58-1BA9A7E68ECB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8403-8E0C-45A7-B983-C0B51B0D4ED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68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CDE7-13D1-4926-8F58-1BA9A7E68ECB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8403-8E0C-45A7-B983-C0B51B0D4ED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2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CDE7-13D1-4926-8F58-1BA9A7E68ECB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8403-8E0C-45A7-B983-C0B51B0D4ED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52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CDE7-13D1-4926-8F58-1BA9A7E68ECB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8403-8E0C-45A7-B983-C0B51B0D4ED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1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CDE7-13D1-4926-8F58-1BA9A7E68ECB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8403-8E0C-45A7-B983-C0B51B0D4ED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CDE7-13D1-4926-8F58-1BA9A7E68ECB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8403-8E0C-45A7-B983-C0B51B0D4ED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7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CDE7-13D1-4926-8F58-1BA9A7E68ECB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8403-8E0C-45A7-B983-C0B51B0D4ED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2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CDE7-13D1-4926-8F58-1BA9A7E68ECB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8403-8E0C-45A7-B983-C0B51B0D4ED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6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CDE7-13D1-4926-8F58-1BA9A7E68ECB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8403-8E0C-45A7-B983-C0B51B0D4ED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5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CDE7-13D1-4926-8F58-1BA9A7E68ECB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8403-8E0C-45A7-B983-C0B51B0D4ED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4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CCDE7-13D1-4926-8F58-1BA9A7E68ECB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38403-8E0C-45A7-B983-C0B51B0D4ED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0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94717" y="397519"/>
            <a:ext cx="9144000" cy="1174106"/>
          </a:xfrm>
        </p:spPr>
        <p:txBody>
          <a:bodyPr>
            <a:normAutofit fontScale="92500"/>
          </a:bodyPr>
          <a:lstStyle/>
          <a:p>
            <a:r>
              <a:rPr lang="fr-FR" sz="2800" dirty="0" smtClean="0"/>
              <a:t>Evaluation de l’efficacité des formations hépatite C </a:t>
            </a:r>
          </a:p>
          <a:p>
            <a:r>
              <a:rPr lang="fr-FR" sz="1400" dirty="0" smtClean="0"/>
              <a:t>Lignes oranges : confiance des participants sur différents objectifs pédagogiques (sur une échelle de 0 à 5) </a:t>
            </a:r>
            <a:r>
              <a:rPr lang="fr-FR" sz="1400" b="1" u="sng" dirty="0" smtClean="0"/>
              <a:t>avant</a:t>
            </a:r>
            <a:r>
              <a:rPr lang="fr-FR" sz="1400" dirty="0" smtClean="0"/>
              <a:t> la formation</a:t>
            </a:r>
          </a:p>
          <a:p>
            <a:r>
              <a:rPr lang="fr-FR" sz="1400" dirty="0" smtClean="0"/>
              <a:t>Lignes vertes : confiance des participants sur différents objectifs pédagogiques (sur une échelle de 0 à 5) </a:t>
            </a:r>
            <a:r>
              <a:rPr lang="fr-FR" sz="1400" b="1" u="sng" dirty="0" smtClean="0"/>
              <a:t>après</a:t>
            </a:r>
            <a:r>
              <a:rPr lang="fr-FR" sz="1400" dirty="0" smtClean="0"/>
              <a:t> la formation</a:t>
            </a:r>
            <a:endParaRPr lang="en-US" sz="1400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2906327"/>
              </p:ext>
            </p:extLst>
          </p:nvPr>
        </p:nvGraphicFramePr>
        <p:xfrm>
          <a:off x="1765857" y="1697392"/>
          <a:ext cx="9001720" cy="4789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8556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Evaluation de l’appréciation par les participants des différents modules et aspects des formations</a:t>
            </a:r>
            <a:endParaRPr lang="en-US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668058"/>
              </p:ext>
            </p:extLst>
          </p:nvPr>
        </p:nvGraphicFramePr>
        <p:xfrm>
          <a:off x="838200" y="1911350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00758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Grand écran</PresentationFormat>
  <Paragraphs>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Evaluation de l’appréciation par les participants des différents modules et aspects des formations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Céline Grillon</dc:creator>
  <cp:lastModifiedBy>Céline Grillon</cp:lastModifiedBy>
  <cp:revision>1</cp:revision>
  <dcterms:created xsi:type="dcterms:W3CDTF">2016-12-13T16:04:42Z</dcterms:created>
  <dcterms:modified xsi:type="dcterms:W3CDTF">2016-12-13T16:05:00Z</dcterms:modified>
</cp:coreProperties>
</file>