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91" r:id="rId2"/>
    <p:sldId id="320" r:id="rId3"/>
    <p:sldId id="329" r:id="rId4"/>
    <p:sldId id="332" r:id="rId5"/>
    <p:sldId id="441" r:id="rId6"/>
    <p:sldId id="393" r:id="rId7"/>
    <p:sldId id="392" r:id="rId8"/>
    <p:sldId id="396" r:id="rId9"/>
    <p:sldId id="398" r:id="rId10"/>
    <p:sldId id="442" r:id="rId11"/>
    <p:sldId id="443" r:id="rId12"/>
    <p:sldId id="444" r:id="rId13"/>
    <p:sldId id="445" r:id="rId14"/>
    <p:sldId id="446" r:id="rId15"/>
    <p:sldId id="447" r:id="rId16"/>
    <p:sldId id="448" r:id="rId17"/>
    <p:sldId id="449" r:id="rId18"/>
    <p:sldId id="450" r:id="rId19"/>
    <p:sldId id="464" r:id="rId20"/>
    <p:sldId id="463" r:id="rId21"/>
    <p:sldId id="452" r:id="rId22"/>
    <p:sldId id="453" r:id="rId23"/>
    <p:sldId id="456" r:id="rId24"/>
    <p:sldId id="454" r:id="rId25"/>
    <p:sldId id="459" r:id="rId26"/>
    <p:sldId id="458" r:id="rId27"/>
    <p:sldId id="455" r:id="rId28"/>
    <p:sldId id="460" r:id="rId29"/>
    <p:sldId id="462" r:id="rId30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Maieule" initials="" lastIdx="3" clrIdx="0"/>
  <p:cmAuthor id="1" name="Maieule Nouvellet" initials="MN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66FF"/>
    <a:srgbClr val="C10068"/>
    <a:srgbClr val="D60093"/>
    <a:srgbClr val="209CD8"/>
    <a:srgbClr val="0065BD"/>
    <a:srgbClr val="FF3300"/>
    <a:srgbClr val="00808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012" autoAdjust="0"/>
    <p:restoredTop sz="94660"/>
  </p:normalViewPr>
  <p:slideViewPr>
    <p:cSldViewPr>
      <p:cViewPr varScale="1">
        <p:scale>
          <a:sx n="84" d="100"/>
          <a:sy n="84" d="100"/>
        </p:scale>
        <p:origin x="96" y="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1842"/>
    </p:cViewPr>
  </p:sorterViewPr>
  <p:notesViewPr>
    <p:cSldViewPr>
      <p:cViewPr varScale="1">
        <p:scale>
          <a:sx n="50" d="100"/>
          <a:sy n="50" d="100"/>
        </p:scale>
        <p:origin x="-1950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8" tIns="46144" rIns="92288" bIns="46144" numCol="1" anchor="t" anchorCtr="0" compatLnSpc="1">
            <a:prstTxWarp prst="textNoShape">
              <a:avLst/>
            </a:prstTxWarp>
          </a:bodyPr>
          <a:lstStyle>
            <a:lvl1pPr defTabSz="923925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8" tIns="46144" rIns="92288" bIns="46144" numCol="1" anchor="t" anchorCtr="0" compatLnSpc="1">
            <a:prstTxWarp prst="textNoShape">
              <a:avLst/>
            </a:prstTxWarp>
          </a:bodyPr>
          <a:lstStyle>
            <a:lvl1pPr algn="r" defTabSz="923925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8" tIns="46144" rIns="92288" bIns="46144" numCol="1" anchor="b" anchorCtr="0" compatLnSpc="1">
            <a:prstTxWarp prst="textNoShape">
              <a:avLst/>
            </a:prstTxWarp>
          </a:bodyPr>
          <a:lstStyle>
            <a:lvl1pPr defTabSz="923925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8" tIns="46144" rIns="92288" bIns="46144" numCol="1" anchor="b" anchorCtr="0" compatLnSpc="1">
            <a:prstTxWarp prst="textNoShape">
              <a:avLst/>
            </a:prstTxWarp>
          </a:bodyPr>
          <a:lstStyle>
            <a:lvl1pPr algn="r" defTabSz="923925">
              <a:defRPr sz="1300"/>
            </a:lvl1pPr>
          </a:lstStyle>
          <a:p>
            <a:pPr>
              <a:defRPr/>
            </a:pPr>
            <a:fld id="{429169A2-1575-4BA5-9025-87B2A17F9A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33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8" tIns="46144" rIns="92288" bIns="46144" numCol="1" anchor="t" anchorCtr="0" compatLnSpc="1">
            <a:prstTxWarp prst="textNoShape">
              <a:avLst/>
            </a:prstTxWarp>
          </a:bodyPr>
          <a:lstStyle>
            <a:lvl1pPr defTabSz="923925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8" tIns="46144" rIns="92288" bIns="46144" numCol="1" anchor="t" anchorCtr="0" compatLnSpc="1">
            <a:prstTxWarp prst="textNoShape">
              <a:avLst/>
            </a:prstTxWarp>
          </a:bodyPr>
          <a:lstStyle>
            <a:lvl1pPr algn="r" defTabSz="923925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8" tIns="46144" rIns="92288" bIns="46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8" tIns="46144" rIns="92288" bIns="46144" numCol="1" anchor="b" anchorCtr="0" compatLnSpc="1">
            <a:prstTxWarp prst="textNoShape">
              <a:avLst/>
            </a:prstTxWarp>
          </a:bodyPr>
          <a:lstStyle>
            <a:lvl1pPr defTabSz="923925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8" tIns="46144" rIns="92288" bIns="46144" numCol="1" anchor="b" anchorCtr="0" compatLnSpc="1">
            <a:prstTxWarp prst="textNoShape">
              <a:avLst/>
            </a:prstTxWarp>
          </a:bodyPr>
          <a:lstStyle>
            <a:lvl1pPr algn="r" defTabSz="923925">
              <a:defRPr sz="1300"/>
            </a:lvl1pPr>
          </a:lstStyle>
          <a:p>
            <a:pPr>
              <a:defRPr/>
            </a:pPr>
            <a:fld id="{271AB65D-DC44-4FAB-A6C6-91AB31C0CD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467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8B8925-92C4-4137-9DE1-49A58D5343DB}" type="slidenum">
              <a:rPr lang="fr-FR" smtClean="0"/>
              <a:pPr/>
              <a:t>2</a:t>
            </a:fld>
            <a:endParaRPr lang="fr-FR" smtClean="0"/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 anchor="b"/>
          <a:lstStyle/>
          <a:p>
            <a:pPr algn="r"/>
            <a:fld id="{82BDC6AB-B99C-48B8-9672-8AD880AB49C5}" type="slidenum">
              <a:rPr lang="fr-FR" sz="1300"/>
              <a:pPr algn="r"/>
              <a:t>2</a:t>
            </a:fld>
            <a:endParaRPr lang="fr-FR" sz="13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1" tIns="45710" rIns="91421" bIns="45710"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71500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70D03D-2EF4-4CE4-BD1C-FF01167270EF}" type="slidenum">
              <a:rPr lang="fr-FR" smtClean="0"/>
              <a:pPr/>
              <a:t>11</a:t>
            </a:fld>
            <a:endParaRPr lang="fr-FR" smtClean="0"/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 anchor="b"/>
          <a:lstStyle/>
          <a:p>
            <a:pPr algn="r"/>
            <a:fld id="{30AD1DDE-8E1A-4AE8-9AB3-2BB64543ED2D}" type="slidenum">
              <a:rPr lang="fr-FR" sz="1300"/>
              <a:pPr algn="r"/>
              <a:t>11</a:t>
            </a:fld>
            <a:endParaRPr lang="fr-FR" sz="13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1" tIns="45710" rIns="91421" bIns="45710"/>
          <a:lstStyle/>
          <a:p>
            <a:pPr eaLnBrk="1" hangingPunct="1"/>
            <a:endParaRPr lang="fr-FR" sz="1000" smtClean="0"/>
          </a:p>
        </p:txBody>
      </p:sp>
    </p:spTree>
    <p:extLst>
      <p:ext uri="{BB962C8B-B14F-4D97-AF65-F5344CB8AC3E}">
        <p14:creationId xmlns:p14="http://schemas.microsoft.com/office/powerpoint/2010/main" val="2489771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8B8925-92C4-4137-9DE1-49A58D5343DB}" type="slidenum">
              <a:rPr lang="fr-FR" smtClean="0"/>
              <a:pPr/>
              <a:t>12</a:t>
            </a:fld>
            <a:endParaRPr lang="fr-FR" smtClean="0"/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 anchor="b"/>
          <a:lstStyle/>
          <a:p>
            <a:pPr algn="r"/>
            <a:fld id="{82BDC6AB-B99C-48B8-9672-8AD880AB49C5}" type="slidenum">
              <a:rPr lang="fr-FR" sz="1300"/>
              <a:pPr algn="r"/>
              <a:t>12</a:t>
            </a:fld>
            <a:endParaRPr lang="fr-FR" sz="13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1" tIns="45710" rIns="91421" bIns="45710"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867561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70D03D-2EF4-4CE4-BD1C-FF01167270EF}" type="slidenum">
              <a:rPr lang="fr-FR" smtClean="0"/>
              <a:pPr/>
              <a:t>13</a:t>
            </a:fld>
            <a:endParaRPr lang="fr-FR" smtClean="0"/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 anchor="b"/>
          <a:lstStyle/>
          <a:p>
            <a:pPr algn="r"/>
            <a:fld id="{30AD1DDE-8E1A-4AE8-9AB3-2BB64543ED2D}" type="slidenum">
              <a:rPr lang="fr-FR" sz="1300"/>
              <a:pPr algn="r"/>
              <a:t>13</a:t>
            </a:fld>
            <a:endParaRPr lang="fr-FR" sz="13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1" tIns="45710" rIns="91421" bIns="45710"/>
          <a:lstStyle/>
          <a:p>
            <a:pPr eaLnBrk="1" hangingPunct="1"/>
            <a:endParaRPr lang="fr-FR" sz="1000" smtClean="0"/>
          </a:p>
        </p:txBody>
      </p:sp>
    </p:spTree>
    <p:extLst>
      <p:ext uri="{BB962C8B-B14F-4D97-AF65-F5344CB8AC3E}">
        <p14:creationId xmlns:p14="http://schemas.microsoft.com/office/powerpoint/2010/main" val="15422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8B8925-92C4-4137-9DE1-49A58D5343DB}" type="slidenum">
              <a:rPr lang="fr-FR" smtClean="0"/>
              <a:pPr/>
              <a:t>14</a:t>
            </a:fld>
            <a:endParaRPr lang="fr-FR" smtClean="0"/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 anchor="b"/>
          <a:lstStyle/>
          <a:p>
            <a:pPr algn="r"/>
            <a:fld id="{82BDC6AB-B99C-48B8-9672-8AD880AB49C5}" type="slidenum">
              <a:rPr lang="fr-FR" sz="1300"/>
              <a:pPr algn="r"/>
              <a:t>14</a:t>
            </a:fld>
            <a:endParaRPr lang="fr-FR" sz="13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1" tIns="45710" rIns="91421" bIns="45710"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065271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70D03D-2EF4-4CE4-BD1C-FF01167270EF}" type="slidenum">
              <a:rPr lang="fr-FR" smtClean="0"/>
              <a:pPr/>
              <a:t>15</a:t>
            </a:fld>
            <a:endParaRPr lang="fr-FR" smtClean="0"/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 anchor="b"/>
          <a:lstStyle/>
          <a:p>
            <a:pPr algn="r"/>
            <a:fld id="{30AD1DDE-8E1A-4AE8-9AB3-2BB64543ED2D}" type="slidenum">
              <a:rPr lang="fr-FR" sz="1300"/>
              <a:pPr algn="r"/>
              <a:t>15</a:t>
            </a:fld>
            <a:endParaRPr lang="fr-FR" sz="13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1" tIns="45710" rIns="91421" bIns="45710"/>
          <a:lstStyle/>
          <a:p>
            <a:pPr eaLnBrk="1" hangingPunct="1"/>
            <a:endParaRPr lang="fr-FR" sz="1000" smtClean="0"/>
          </a:p>
        </p:txBody>
      </p:sp>
    </p:spTree>
    <p:extLst>
      <p:ext uri="{BB962C8B-B14F-4D97-AF65-F5344CB8AC3E}">
        <p14:creationId xmlns:p14="http://schemas.microsoft.com/office/powerpoint/2010/main" val="3365449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8B8925-92C4-4137-9DE1-49A58D5343DB}" type="slidenum">
              <a:rPr lang="fr-FR" smtClean="0"/>
              <a:pPr/>
              <a:t>16</a:t>
            </a:fld>
            <a:endParaRPr lang="fr-FR" smtClean="0"/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 anchor="b"/>
          <a:lstStyle/>
          <a:p>
            <a:pPr algn="r"/>
            <a:fld id="{82BDC6AB-B99C-48B8-9672-8AD880AB49C5}" type="slidenum">
              <a:rPr lang="fr-FR" sz="1300"/>
              <a:pPr algn="r"/>
              <a:t>16</a:t>
            </a:fld>
            <a:endParaRPr lang="fr-FR" sz="13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1" tIns="45710" rIns="91421" bIns="45710"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873532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70D03D-2EF4-4CE4-BD1C-FF01167270EF}" type="slidenum">
              <a:rPr lang="fr-FR" smtClean="0"/>
              <a:pPr/>
              <a:t>17</a:t>
            </a:fld>
            <a:endParaRPr lang="fr-FR" smtClean="0"/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 anchor="b"/>
          <a:lstStyle/>
          <a:p>
            <a:pPr algn="r"/>
            <a:fld id="{30AD1DDE-8E1A-4AE8-9AB3-2BB64543ED2D}" type="slidenum">
              <a:rPr lang="fr-FR" sz="1300"/>
              <a:pPr algn="r"/>
              <a:t>17</a:t>
            </a:fld>
            <a:endParaRPr lang="fr-FR" sz="13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1" tIns="45710" rIns="91421" bIns="45710"/>
          <a:lstStyle/>
          <a:p>
            <a:pPr eaLnBrk="1" hangingPunct="1"/>
            <a:endParaRPr lang="fr-FR" sz="1000" smtClean="0"/>
          </a:p>
        </p:txBody>
      </p:sp>
    </p:spTree>
    <p:extLst>
      <p:ext uri="{BB962C8B-B14F-4D97-AF65-F5344CB8AC3E}">
        <p14:creationId xmlns:p14="http://schemas.microsoft.com/office/powerpoint/2010/main" val="3386483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8B8925-92C4-4137-9DE1-49A58D5343DB}" type="slidenum">
              <a:rPr lang="fr-FR" smtClean="0"/>
              <a:pPr/>
              <a:t>18</a:t>
            </a:fld>
            <a:endParaRPr lang="fr-FR" smtClean="0"/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 anchor="b"/>
          <a:lstStyle/>
          <a:p>
            <a:pPr algn="r"/>
            <a:fld id="{82BDC6AB-B99C-48B8-9672-8AD880AB49C5}" type="slidenum">
              <a:rPr lang="fr-FR" sz="1300"/>
              <a:pPr algn="r"/>
              <a:t>18</a:t>
            </a:fld>
            <a:endParaRPr lang="fr-FR" sz="13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1" tIns="45710" rIns="91421" bIns="45710"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8018373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70D03D-2EF4-4CE4-BD1C-FF01167270EF}" type="slidenum">
              <a:rPr lang="fr-FR" smtClean="0"/>
              <a:pPr/>
              <a:t>19</a:t>
            </a:fld>
            <a:endParaRPr lang="fr-FR" smtClean="0"/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 anchor="b"/>
          <a:lstStyle/>
          <a:p>
            <a:pPr algn="r"/>
            <a:fld id="{30AD1DDE-8E1A-4AE8-9AB3-2BB64543ED2D}" type="slidenum">
              <a:rPr lang="fr-FR" sz="1300"/>
              <a:pPr algn="r"/>
              <a:t>19</a:t>
            </a:fld>
            <a:endParaRPr lang="fr-FR" sz="13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1" tIns="45710" rIns="91421" bIns="45710"/>
          <a:lstStyle/>
          <a:p>
            <a:pPr eaLnBrk="1" hangingPunct="1"/>
            <a:endParaRPr lang="fr-FR" sz="1000" smtClean="0"/>
          </a:p>
        </p:txBody>
      </p:sp>
    </p:spTree>
    <p:extLst>
      <p:ext uri="{BB962C8B-B14F-4D97-AF65-F5344CB8AC3E}">
        <p14:creationId xmlns:p14="http://schemas.microsoft.com/office/powerpoint/2010/main" val="2951094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70D03D-2EF4-4CE4-BD1C-FF01167270EF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 anchor="b"/>
          <a:lstStyle/>
          <a:p>
            <a:pPr algn="r"/>
            <a:fld id="{30AD1DDE-8E1A-4AE8-9AB3-2BB64543ED2D}" type="slidenum">
              <a:rPr lang="fr-FR" sz="1300"/>
              <a:pPr algn="r"/>
              <a:t>3</a:t>
            </a:fld>
            <a:endParaRPr lang="fr-FR" sz="13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1" tIns="45710" rIns="91421" bIns="45710"/>
          <a:lstStyle/>
          <a:p>
            <a:pPr eaLnBrk="1" hangingPunct="1"/>
            <a:endParaRPr lang="fr-FR" sz="1000" smtClean="0"/>
          </a:p>
        </p:txBody>
      </p:sp>
    </p:spTree>
    <p:extLst>
      <p:ext uri="{BB962C8B-B14F-4D97-AF65-F5344CB8AC3E}">
        <p14:creationId xmlns:p14="http://schemas.microsoft.com/office/powerpoint/2010/main" val="374978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15FD7C-23D3-4BC2-93D0-69245B8584F6}" type="slidenum">
              <a:rPr lang="fr-FR" smtClean="0"/>
              <a:pPr/>
              <a:t>4</a:t>
            </a:fld>
            <a:endParaRPr lang="fr-FR" smtClean="0"/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 anchor="b"/>
          <a:lstStyle/>
          <a:p>
            <a:pPr algn="r"/>
            <a:fld id="{C7154DE2-7A99-49F9-BE5F-8B45399EAF0C}" type="slidenum">
              <a:rPr lang="fr-FR" sz="1300"/>
              <a:pPr algn="r"/>
              <a:t>4</a:t>
            </a:fld>
            <a:endParaRPr lang="fr-FR" sz="13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1" tIns="45710" rIns="91421" bIns="45710"/>
          <a:lstStyle/>
          <a:p>
            <a:pPr eaLnBrk="1" hangingPunct="1"/>
            <a:endParaRPr lang="fr-FR" sz="1000" smtClean="0"/>
          </a:p>
        </p:txBody>
      </p:sp>
    </p:spTree>
    <p:extLst>
      <p:ext uri="{BB962C8B-B14F-4D97-AF65-F5344CB8AC3E}">
        <p14:creationId xmlns:p14="http://schemas.microsoft.com/office/powerpoint/2010/main" val="2793434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70D03D-2EF4-4CE4-BD1C-FF01167270EF}" type="slidenum">
              <a:rPr lang="fr-FR" smtClean="0"/>
              <a:pPr/>
              <a:t>5</a:t>
            </a:fld>
            <a:endParaRPr lang="fr-FR" smtClean="0"/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 anchor="b"/>
          <a:lstStyle/>
          <a:p>
            <a:pPr algn="r"/>
            <a:fld id="{30AD1DDE-8E1A-4AE8-9AB3-2BB64543ED2D}" type="slidenum">
              <a:rPr lang="fr-FR" sz="1300"/>
              <a:pPr algn="r"/>
              <a:t>5</a:t>
            </a:fld>
            <a:endParaRPr lang="fr-FR" sz="13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1" tIns="45710" rIns="91421" bIns="45710"/>
          <a:lstStyle/>
          <a:p>
            <a:pPr eaLnBrk="1" hangingPunct="1"/>
            <a:endParaRPr lang="fr-FR" sz="1000" smtClean="0"/>
          </a:p>
        </p:txBody>
      </p:sp>
    </p:spTree>
    <p:extLst>
      <p:ext uri="{BB962C8B-B14F-4D97-AF65-F5344CB8AC3E}">
        <p14:creationId xmlns:p14="http://schemas.microsoft.com/office/powerpoint/2010/main" val="3409125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8B8925-92C4-4137-9DE1-49A58D5343DB}" type="slidenum">
              <a:rPr lang="fr-FR" smtClean="0"/>
              <a:pPr/>
              <a:t>6</a:t>
            </a:fld>
            <a:endParaRPr lang="fr-FR" smtClean="0"/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 anchor="b"/>
          <a:lstStyle/>
          <a:p>
            <a:pPr algn="r"/>
            <a:fld id="{82BDC6AB-B99C-48B8-9672-8AD880AB49C5}" type="slidenum">
              <a:rPr lang="fr-FR" sz="1300"/>
              <a:pPr algn="r"/>
              <a:t>6</a:t>
            </a:fld>
            <a:endParaRPr lang="fr-FR" sz="13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1" tIns="45710" rIns="91421" bIns="45710"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252322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8B8925-92C4-4137-9DE1-49A58D5343DB}" type="slidenum">
              <a:rPr lang="fr-FR" smtClean="0"/>
              <a:pPr/>
              <a:t>7</a:t>
            </a:fld>
            <a:endParaRPr lang="fr-FR" smtClean="0"/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 anchor="b"/>
          <a:lstStyle/>
          <a:p>
            <a:pPr algn="r"/>
            <a:fld id="{82BDC6AB-B99C-48B8-9672-8AD880AB49C5}" type="slidenum">
              <a:rPr lang="fr-FR" sz="1300"/>
              <a:pPr algn="r"/>
              <a:t>7</a:t>
            </a:fld>
            <a:endParaRPr lang="fr-FR" sz="13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1" tIns="45710" rIns="91421" bIns="45710"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67128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8B8925-92C4-4137-9DE1-49A58D5343DB}" type="slidenum">
              <a:rPr lang="fr-FR" smtClean="0"/>
              <a:pPr/>
              <a:t>8</a:t>
            </a:fld>
            <a:endParaRPr lang="fr-FR" smtClean="0"/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 anchor="b"/>
          <a:lstStyle/>
          <a:p>
            <a:pPr algn="r"/>
            <a:fld id="{82BDC6AB-B99C-48B8-9672-8AD880AB49C5}" type="slidenum">
              <a:rPr lang="fr-FR" sz="1300"/>
              <a:pPr algn="r"/>
              <a:t>8</a:t>
            </a:fld>
            <a:endParaRPr lang="fr-FR" sz="13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1" tIns="45710" rIns="91421" bIns="45710"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829510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70D03D-2EF4-4CE4-BD1C-FF01167270EF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 anchor="b"/>
          <a:lstStyle/>
          <a:p>
            <a:pPr algn="r"/>
            <a:fld id="{30AD1DDE-8E1A-4AE8-9AB3-2BB64543ED2D}" type="slidenum">
              <a:rPr lang="fr-FR" sz="1300"/>
              <a:pPr algn="r"/>
              <a:t>9</a:t>
            </a:fld>
            <a:endParaRPr lang="fr-FR" sz="13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1" tIns="45710" rIns="91421" bIns="45710"/>
          <a:lstStyle/>
          <a:p>
            <a:pPr eaLnBrk="1" hangingPunct="1"/>
            <a:endParaRPr lang="fr-FR" sz="1000" smtClean="0"/>
          </a:p>
        </p:txBody>
      </p:sp>
    </p:spTree>
    <p:extLst>
      <p:ext uri="{BB962C8B-B14F-4D97-AF65-F5344CB8AC3E}">
        <p14:creationId xmlns:p14="http://schemas.microsoft.com/office/powerpoint/2010/main" val="669868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8B8925-92C4-4137-9DE1-49A58D5343DB}" type="slidenum">
              <a:rPr lang="fr-FR" smtClean="0"/>
              <a:pPr/>
              <a:t>10</a:t>
            </a:fld>
            <a:endParaRPr lang="fr-FR" smtClean="0"/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 anchor="b"/>
          <a:lstStyle/>
          <a:p>
            <a:pPr algn="r"/>
            <a:fld id="{82BDC6AB-B99C-48B8-9672-8AD880AB49C5}" type="slidenum">
              <a:rPr lang="fr-FR" sz="1300"/>
              <a:pPr algn="r"/>
              <a:t>10</a:t>
            </a:fld>
            <a:endParaRPr lang="fr-FR" sz="13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1" tIns="45710" rIns="91421" bIns="45710"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243998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ChangeArrowheads="1"/>
          </p:cNvSpPr>
          <p:nvPr userDrawn="1"/>
        </p:nvSpPr>
        <p:spPr bwMode="auto">
          <a:xfrm>
            <a:off x="395288" y="1412875"/>
            <a:ext cx="8280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4000" b="1">
                <a:solidFill>
                  <a:schemeClr val="accent2"/>
                </a:solidFill>
                <a:latin typeface="Helvetica" pitchFamily="34" charset="0"/>
              </a:rPr>
              <a:t>Continuum de soins en SSR </a:t>
            </a:r>
          </a:p>
        </p:txBody>
      </p:sp>
      <p:sp>
        <p:nvSpPr>
          <p:cNvPr id="3" name="Text Box 19"/>
          <p:cNvSpPr txBox="1">
            <a:spLocks noChangeArrowheads="1"/>
          </p:cNvSpPr>
          <p:nvPr userDrawn="1"/>
        </p:nvSpPr>
        <p:spPr bwMode="auto">
          <a:xfrm>
            <a:off x="755650" y="5084763"/>
            <a:ext cx="7777163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buClr>
                <a:schemeClr val="hlink"/>
              </a:buClr>
              <a:buSzPct val="150000"/>
              <a:buFont typeface="Arial" charset="0"/>
              <a:buNone/>
            </a:pPr>
            <a:r>
              <a:rPr lang="fr-FR" sz="3200" b="1">
                <a:solidFill>
                  <a:schemeClr val="hlink"/>
                </a:solidFill>
                <a:latin typeface="Helvetica" pitchFamily="34" charset="0"/>
                <a:ea typeface="ＭＳ Ｐゴシック"/>
                <a:cs typeface="ＭＳ Ｐゴシック"/>
              </a:rPr>
              <a:t>Formation Desk </a:t>
            </a:r>
          </a:p>
          <a:p>
            <a:pPr algn="r">
              <a:spcBef>
                <a:spcPct val="20000"/>
              </a:spcBef>
              <a:buClr>
                <a:schemeClr val="hlink"/>
              </a:buClr>
              <a:buSzPct val="150000"/>
              <a:buFont typeface="Arial" charset="0"/>
              <a:buNone/>
            </a:pPr>
            <a:r>
              <a:rPr lang="fr-FR" sz="2800" b="1" i="1">
                <a:solidFill>
                  <a:schemeClr val="hlink"/>
                </a:solidFill>
                <a:latin typeface="Helvetica" pitchFamily="34" charset="0"/>
                <a:ea typeface="ＭＳ Ｐゴシック"/>
                <a:cs typeface="ＭＳ Ｐゴシック"/>
              </a:rPr>
              <a:t>11 janvier 2012</a:t>
            </a:r>
          </a:p>
          <a:p>
            <a:pPr algn="r">
              <a:spcBef>
                <a:spcPct val="20000"/>
              </a:spcBef>
              <a:buClr>
                <a:schemeClr val="hlink"/>
              </a:buClr>
              <a:buSzPct val="150000"/>
              <a:buFont typeface="Arial" charset="0"/>
              <a:buNone/>
            </a:pPr>
            <a:endParaRPr lang="fr-FR" sz="400">
              <a:solidFill>
                <a:schemeClr val="hlink"/>
              </a:solidFill>
              <a:latin typeface="Helvetic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6597650"/>
            <a:ext cx="9144000" cy="2873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38925" y="1052513"/>
            <a:ext cx="2058988" cy="46085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052513"/>
            <a:ext cx="6029325" cy="46085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6597650"/>
            <a:ext cx="9144000" cy="2873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 smtClean="0"/>
          </a:p>
        </p:txBody>
      </p:sp>
      <p:sp>
        <p:nvSpPr>
          <p:cNvPr id="51221" name="Rectangle 2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916238" y="4891088"/>
            <a:ext cx="5616575" cy="1201737"/>
          </a:xfrm>
        </p:spPr>
        <p:txBody>
          <a:bodyPr/>
          <a:lstStyle>
            <a:lvl1pPr marL="0" indent="0" algn="r">
              <a:buFont typeface="Arial" charset="0"/>
              <a:buNone/>
              <a:defRPr sz="3200">
                <a:solidFill>
                  <a:schemeClr val="hlink"/>
                </a:solidFill>
                <a:latin typeface="Helvetica" pitchFamily="1" charset="0"/>
              </a:defRPr>
            </a:lvl1pPr>
          </a:lstStyle>
          <a:p>
            <a:pPr lvl="0"/>
            <a:r>
              <a:rPr lang="fr-FR" noProof="0" dirty="0" smtClean="0"/>
              <a:t>2009/2010</a:t>
            </a:r>
          </a:p>
        </p:txBody>
      </p:sp>
      <p:sp>
        <p:nvSpPr>
          <p:cNvPr id="51227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2916238" y="2130425"/>
            <a:ext cx="5541962" cy="2593975"/>
          </a:xfrm>
        </p:spPr>
        <p:txBody>
          <a:bodyPr/>
          <a:lstStyle>
            <a:lvl1pPr algn="r">
              <a:defRPr sz="6000">
                <a:solidFill>
                  <a:schemeClr val="accent2"/>
                </a:solidFill>
                <a:latin typeface="Helvetica" pitchFamily="1" charset="0"/>
              </a:defRPr>
            </a:lvl1pPr>
          </a:lstStyle>
          <a:p>
            <a:pPr lvl="0"/>
            <a:r>
              <a:rPr lang="fr-FR" noProof="0" dirty="0" smtClean="0"/>
              <a:t>Cliquez pour modifier le style du titre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0"/>
            <a:ext cx="2004858" cy="159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6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614" y="5661248"/>
            <a:ext cx="1166531" cy="9292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311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311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6597650"/>
            <a:ext cx="9144000" cy="2873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525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40" name="Line 16"/>
          <p:cNvSpPr>
            <a:spLocks noChangeShapeType="1"/>
          </p:cNvSpPr>
          <p:nvPr userDrawn="1"/>
        </p:nvSpPr>
        <p:spPr bwMode="auto">
          <a:xfrm>
            <a:off x="0" y="1125538"/>
            <a:ext cx="287338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41" name="Rectangle 17"/>
          <p:cNvSpPr>
            <a:spLocks noChangeArrowheads="1"/>
          </p:cNvSpPr>
          <p:nvPr userDrawn="1"/>
        </p:nvSpPr>
        <p:spPr bwMode="auto">
          <a:xfrm>
            <a:off x="107950" y="981075"/>
            <a:ext cx="287338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04875" eaLnBrk="0" hangingPunct="0">
              <a:defRPr/>
            </a:pPr>
            <a:fld id="{1EFCA3B4-F416-43FB-8756-14A391F3223B}" type="slidenum">
              <a:rPr lang="fr-FR" sz="900">
                <a:latin typeface="GillSans" pitchFamily="34" charset="0"/>
                <a:ea typeface="ＭＳ Ｐゴシック" pitchFamily="34" charset="-128"/>
                <a:cs typeface="Arial" charset="0"/>
              </a:rPr>
              <a:pPr defTabSz="904875" eaLnBrk="0" hangingPunct="0">
                <a:defRPr/>
              </a:pPr>
              <a:t>‹N°›</a:t>
            </a:fld>
            <a:endParaRPr lang="fr-FR" sz="900">
              <a:latin typeface="GillSans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 userDrawn="1"/>
        </p:nvSpPr>
        <p:spPr bwMode="auto">
          <a:xfrm>
            <a:off x="8893175" y="981075"/>
            <a:ext cx="287338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04875" eaLnBrk="0" hangingPunct="0">
              <a:defRPr/>
            </a:pPr>
            <a:fld id="{EF45507C-8925-4392-9ECA-C2C6966F3F4B}" type="slidenum">
              <a:rPr lang="fr-FR" sz="900">
                <a:latin typeface="GillSans" pitchFamily="34" charset="0"/>
                <a:ea typeface="ＭＳ Ｐゴシック" pitchFamily="34" charset="-128"/>
                <a:cs typeface="Arial" charset="0"/>
              </a:rPr>
              <a:pPr defTabSz="904875" eaLnBrk="0" hangingPunct="0">
                <a:defRPr/>
              </a:pPr>
              <a:t>‹N°›</a:t>
            </a:fld>
            <a:endParaRPr lang="fr-FR" sz="900">
              <a:latin typeface="GillSans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>
            <a:off x="8856663" y="1125538"/>
            <a:ext cx="28733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50000"/>
        <a:buFont typeface="Arial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amapduchouraver@gmail.com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4438" y="1844675"/>
            <a:ext cx="5830887" cy="2593975"/>
          </a:xfrm>
        </p:spPr>
        <p:txBody>
          <a:bodyPr/>
          <a:lstStyle/>
          <a:p>
            <a:pPr eaLnBrk="1" hangingPunct="1"/>
            <a:r>
              <a:rPr lang="fr-FR" altLang="fr-FR" sz="4400" dirty="0" smtClean="0"/>
              <a:t>UNE AMAP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6238" y="4652963"/>
            <a:ext cx="5616575" cy="1728787"/>
          </a:xfrm>
        </p:spPr>
        <p:txBody>
          <a:bodyPr/>
          <a:lstStyle/>
          <a:p>
            <a:pPr eaLnBrk="1" hangingPunct="1"/>
            <a:r>
              <a:rPr lang="fr-FR" altLang="fr-FR" dirty="0" smtClean="0"/>
              <a:t>Réunion d’Information</a:t>
            </a:r>
          </a:p>
          <a:p>
            <a:pPr eaLnBrk="1" hangingPunct="1"/>
            <a:endParaRPr lang="fr-FR" altLang="fr-FR" sz="1600" dirty="0" smtClean="0"/>
          </a:p>
          <a:p>
            <a:pPr eaLnBrk="1" hangingPunct="1"/>
            <a:r>
              <a:rPr lang="fr-FR" altLang="fr-FR" sz="1600" dirty="0" smtClean="0"/>
              <a:t>17 novembre 2016</a:t>
            </a:r>
          </a:p>
          <a:p>
            <a:pPr eaLnBrk="1" hangingPunct="1"/>
            <a:r>
              <a:rPr lang="fr-FR" altLang="fr-F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32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62932" y="404664"/>
            <a:ext cx="8229600" cy="792311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fr-FR" dirty="0" smtClean="0"/>
              <a:t>Responsabilités de l’</a:t>
            </a:r>
            <a:r>
              <a:rPr lang="fr-FR" dirty="0" err="1" smtClean="0"/>
              <a:t>Amapien</a:t>
            </a:r>
            <a:endParaRPr lang="fr-FR" dirty="0" smtClean="0"/>
          </a:p>
        </p:txBody>
      </p:sp>
      <p:sp>
        <p:nvSpPr>
          <p:cNvPr id="313347" name="Rectangle 3"/>
          <p:cNvSpPr>
            <a:spLocks noGrp="1" noChangeArrowheads="1"/>
          </p:cNvSpPr>
          <p:nvPr>
            <p:ph idx="1"/>
          </p:nvPr>
        </p:nvSpPr>
        <p:spPr>
          <a:xfrm>
            <a:off x="462932" y="1196975"/>
            <a:ext cx="8229600" cy="4896544"/>
          </a:xfrm>
        </p:spPr>
        <p:txBody>
          <a:bodyPr/>
          <a:lstStyle/>
          <a:p>
            <a:r>
              <a:rPr lang="fr-FR" altLang="fr-FR" sz="2000" dirty="0" smtClean="0"/>
              <a:t>S’engager en payant sa part de récolte à l’avance</a:t>
            </a:r>
          </a:p>
          <a:p>
            <a:pPr marL="0" indent="0">
              <a:buNone/>
            </a:pPr>
            <a:endParaRPr lang="fr-FR" altLang="fr-FR" sz="1200" dirty="0" smtClean="0"/>
          </a:p>
          <a:p>
            <a:r>
              <a:rPr lang="fr-FR" altLang="fr-FR" sz="2000" dirty="0" smtClean="0"/>
              <a:t>Venir chercher son panier au jour et à l’heure dits. Prévenir s’il ne peut prendre son panier (retard, vacances…) et convenir d’un arrangement (mandater un autre </a:t>
            </a:r>
            <a:r>
              <a:rPr lang="fr-FR" altLang="fr-FR" sz="2000" dirty="0" err="1" smtClean="0"/>
              <a:t>Amapien</a:t>
            </a:r>
            <a:r>
              <a:rPr lang="fr-FR" altLang="fr-FR" sz="2000" dirty="0" smtClean="0"/>
              <a:t>, s’arranger avec in intermittent…) </a:t>
            </a:r>
          </a:p>
          <a:p>
            <a:pPr marL="0" indent="0">
              <a:buNone/>
            </a:pPr>
            <a:endParaRPr lang="fr-FR" altLang="fr-FR" sz="1200" dirty="0" smtClean="0"/>
          </a:p>
          <a:p>
            <a:r>
              <a:rPr lang="fr-FR" altLang="fr-FR" sz="2000" dirty="0" smtClean="0"/>
              <a:t>Participer à tour de rôle à l’organisation des distributions</a:t>
            </a:r>
          </a:p>
          <a:p>
            <a:pPr marL="0" indent="0">
              <a:buNone/>
            </a:pPr>
            <a:endParaRPr lang="fr-FR" altLang="fr-FR" sz="1200" dirty="0" smtClean="0"/>
          </a:p>
          <a:p>
            <a:r>
              <a:rPr lang="fr-FR" altLang="fr-FR" sz="2000" dirty="0" smtClean="0"/>
              <a:t>Faire part de ses remarques, questions ou insatisfactions au producteur et au comité</a:t>
            </a:r>
          </a:p>
          <a:p>
            <a:endParaRPr lang="fr-FR" altLang="fr-FR" sz="1200" dirty="0" smtClean="0"/>
          </a:p>
          <a:p>
            <a:r>
              <a:rPr lang="fr-FR" altLang="fr-FR" sz="2000" dirty="0" smtClean="0"/>
              <a:t>Venir donner physiquement un coup de main à </a:t>
            </a:r>
            <a:r>
              <a:rPr lang="fr-FR" altLang="fr-FR" sz="2000" dirty="0" err="1" smtClean="0"/>
              <a:t>Saint’O</a:t>
            </a:r>
            <a:r>
              <a:rPr lang="fr-FR" altLang="fr-FR" sz="2000" dirty="0" smtClean="0"/>
              <a:t> </a:t>
            </a:r>
          </a:p>
          <a:p>
            <a:endParaRPr lang="fr-FR" altLang="fr-FR" sz="1200" dirty="0" smtClean="0"/>
          </a:p>
          <a:p>
            <a:r>
              <a:rPr lang="fr-FR" altLang="fr-FR" sz="2000" dirty="0" smtClean="0"/>
              <a:t>Partager ses idées avec les autres Amapiens (dont de bonnes recettes </a:t>
            </a:r>
            <a:r>
              <a:rPr lang="fr-FR" altLang="fr-FR" sz="2000" dirty="0" smtClean="0">
                <a:sym typeface="Wingdings" panose="05000000000000000000" pitchFamily="2" charset="2"/>
              </a:rPr>
              <a:t> ) </a:t>
            </a:r>
            <a:endParaRPr lang="fr-FR" altLang="fr-FR" sz="2000" dirty="0"/>
          </a:p>
          <a:p>
            <a:pPr marL="0" indent="0">
              <a:buNone/>
            </a:pPr>
            <a:endParaRPr lang="fr-FR" altLang="fr-FR" sz="20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67544" y="1628800"/>
            <a:ext cx="8229600" cy="324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just">
              <a:spcBef>
                <a:spcPct val="20000"/>
              </a:spcBef>
              <a:buFont typeface="Symbol" pitchFamily="18" charset="2"/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12016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395288" y="3141663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r-FR" sz="3200" b="1" dirty="0">
              <a:solidFill>
                <a:schemeClr val="accent1"/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4000" dirty="0" smtClean="0"/>
              <a:t>Les engagements du producteur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83323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36712"/>
            <a:ext cx="8229600" cy="792311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fr-FR" dirty="0" smtClean="0"/>
              <a:t>Responsabilités du producteur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idx="1"/>
          </p:nvPr>
        </p:nvSpPr>
        <p:spPr>
          <a:xfrm>
            <a:off x="472128" y="1988840"/>
            <a:ext cx="8229600" cy="4032225"/>
          </a:xfrm>
        </p:spPr>
        <p:txBody>
          <a:bodyPr/>
          <a:lstStyle/>
          <a:p>
            <a:r>
              <a:rPr lang="fr-FR" altLang="fr-FR" sz="2000" dirty="0" smtClean="0"/>
              <a:t>Produire une diversité de légumes et d’autres produits, si possible, pour composer des paniers variés. Livrer les produits au jour et à l’heure dits.</a:t>
            </a:r>
          </a:p>
          <a:p>
            <a:pPr marL="0" indent="0">
              <a:buNone/>
            </a:pPr>
            <a:endParaRPr lang="fr-FR" altLang="fr-FR" sz="2000" dirty="0" smtClean="0"/>
          </a:p>
          <a:p>
            <a:r>
              <a:rPr lang="fr-FR" altLang="fr-FR" sz="2000" dirty="0" smtClean="0"/>
              <a:t>Informer les Amapiens de problèmes exceptionnels qui affecteraient la livraison ou toute activité (ex. aléas climatiques)</a:t>
            </a:r>
          </a:p>
          <a:p>
            <a:pPr marL="0" indent="0">
              <a:buNone/>
            </a:pPr>
            <a:endParaRPr lang="fr-FR" altLang="fr-FR" sz="2000" dirty="0" smtClean="0"/>
          </a:p>
          <a:p>
            <a:r>
              <a:rPr lang="fr-FR" altLang="fr-FR" sz="2000" dirty="0" smtClean="0"/>
              <a:t>Etre disponible pour expliquer le travail de la ferme aux Amapiens</a:t>
            </a:r>
          </a:p>
          <a:p>
            <a:endParaRPr lang="fr-FR" altLang="fr-FR" sz="2000" dirty="0" smtClean="0"/>
          </a:p>
          <a:p>
            <a:r>
              <a:rPr lang="fr-FR" altLang="fr-FR" sz="2000" dirty="0" smtClean="0"/>
              <a:t>Prendre en compte les remarques et les besoins des Amapiens. Effectuer une évaluation à la fin de la saison.</a:t>
            </a:r>
            <a:endParaRPr lang="fr-FR" altLang="fr-FR" sz="2000" dirty="0"/>
          </a:p>
          <a:p>
            <a:pPr marL="0" indent="0">
              <a:buNone/>
            </a:pPr>
            <a:endParaRPr lang="fr-FR" altLang="fr-FR" sz="20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67544" y="1628800"/>
            <a:ext cx="8229600" cy="324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just">
              <a:spcBef>
                <a:spcPct val="20000"/>
              </a:spcBef>
              <a:buFont typeface="Symbol" pitchFamily="18" charset="2"/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55323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395288" y="3141663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r-FR" sz="3200" b="1" dirty="0">
              <a:solidFill>
                <a:schemeClr val="accent1"/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4000" dirty="0" smtClean="0"/>
              <a:t>Les avantages pour le producteur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77170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36712"/>
            <a:ext cx="8229600" cy="792311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fr-FR" dirty="0" smtClean="0"/>
              <a:t>Avantages pour le producteur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idx="1"/>
          </p:nvPr>
        </p:nvSpPr>
        <p:spPr>
          <a:xfrm>
            <a:off x="465282" y="1988840"/>
            <a:ext cx="8229600" cy="4032225"/>
          </a:xfrm>
        </p:spPr>
        <p:txBody>
          <a:bodyPr/>
          <a:lstStyle/>
          <a:p>
            <a:r>
              <a:rPr lang="fr-FR" altLang="fr-FR" sz="2000" dirty="0" smtClean="0"/>
              <a:t>Ecouler toute sa production, éviter la surproduction ou la mévente</a:t>
            </a:r>
          </a:p>
          <a:p>
            <a:pPr marL="0" indent="0">
              <a:buNone/>
            </a:pPr>
            <a:endParaRPr lang="fr-FR" altLang="fr-FR" sz="2000" dirty="0" smtClean="0"/>
          </a:p>
          <a:p>
            <a:r>
              <a:rPr lang="fr-FR" altLang="fr-FR" sz="2000" dirty="0" smtClean="0"/>
              <a:t>Etre correctement rémunéré (suppression des intermédiaires et des contraintes de la grande distribution)</a:t>
            </a:r>
          </a:p>
          <a:p>
            <a:pPr marL="0" indent="0">
              <a:buNone/>
            </a:pPr>
            <a:endParaRPr lang="fr-FR" altLang="fr-FR" sz="2000" dirty="0" smtClean="0"/>
          </a:p>
          <a:p>
            <a:r>
              <a:rPr lang="fr-FR" altLang="fr-FR" sz="2000" dirty="0" smtClean="0"/>
              <a:t>Sécurité financière procurée par l’achat à l’avance des produits par les consommateurs</a:t>
            </a:r>
          </a:p>
          <a:p>
            <a:endParaRPr lang="fr-FR" altLang="fr-FR" sz="2000" dirty="0" smtClean="0"/>
          </a:p>
          <a:p>
            <a:r>
              <a:rPr lang="fr-FR" altLang="fr-FR" sz="2000" dirty="0" smtClean="0"/>
              <a:t>Valorisation sociale: travailler pour un groupe de personne que le paysan connaît et avec qui il peut échanger régulièrement et au-delà de l’aspect commercial.</a:t>
            </a:r>
            <a:endParaRPr lang="fr-FR" altLang="fr-FR" sz="2000" dirty="0"/>
          </a:p>
          <a:p>
            <a:pPr marL="0" indent="0">
              <a:buNone/>
            </a:pPr>
            <a:endParaRPr lang="fr-FR" altLang="fr-FR" sz="20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67544" y="1628800"/>
            <a:ext cx="8229600" cy="324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just">
              <a:spcBef>
                <a:spcPct val="20000"/>
              </a:spcBef>
              <a:buFont typeface="Symbol" pitchFamily="18" charset="2"/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9974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395288" y="3141663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r-FR" sz="3200" b="1" dirty="0">
              <a:solidFill>
                <a:schemeClr val="accent1"/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4000" dirty="0" smtClean="0"/>
              <a:t>Les avantages pour les consommateurs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63417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36712"/>
            <a:ext cx="8229600" cy="792311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fr-FR" dirty="0" smtClean="0"/>
              <a:t>Avantages pour les consommateurs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204864"/>
            <a:ext cx="8229600" cy="2880320"/>
          </a:xfrm>
        </p:spPr>
        <p:txBody>
          <a:bodyPr/>
          <a:lstStyle/>
          <a:p>
            <a:r>
              <a:rPr lang="fr-FR" altLang="fr-FR" sz="2000" dirty="0" smtClean="0">
                <a:solidFill>
                  <a:srgbClr val="00B050"/>
                </a:solidFill>
              </a:rPr>
              <a:t>Santé/bien-être</a:t>
            </a:r>
            <a:r>
              <a:rPr lang="fr-FR" altLang="fr-FR" sz="2000" dirty="0" smtClean="0"/>
              <a:t>: consommer des produits frais, de saison, bio, diversifiés; retrouver un certain lien avec la nature</a:t>
            </a:r>
          </a:p>
          <a:p>
            <a:pPr marL="0" indent="0">
              <a:buNone/>
            </a:pPr>
            <a:endParaRPr lang="fr-FR" altLang="fr-FR" sz="2000" dirty="0" smtClean="0"/>
          </a:p>
          <a:p>
            <a:r>
              <a:rPr lang="fr-FR" altLang="fr-FR" sz="2000" dirty="0" smtClean="0">
                <a:solidFill>
                  <a:srgbClr val="00B050"/>
                </a:solidFill>
              </a:rPr>
              <a:t>Action citoyenne</a:t>
            </a:r>
            <a:r>
              <a:rPr lang="fr-FR" altLang="fr-FR" sz="2000" dirty="0" smtClean="0"/>
              <a:t>: soutenir directement un producteur local, développer les liens ville-campagne</a:t>
            </a:r>
          </a:p>
          <a:p>
            <a:pPr marL="0" indent="0">
              <a:buNone/>
            </a:pPr>
            <a:endParaRPr lang="fr-FR" altLang="fr-FR" sz="2000" dirty="0" smtClean="0"/>
          </a:p>
          <a:p>
            <a:r>
              <a:rPr lang="fr-FR" altLang="fr-FR" sz="2000" dirty="0" smtClean="0"/>
              <a:t>Consommer des </a:t>
            </a:r>
            <a:r>
              <a:rPr lang="fr-FR" altLang="fr-FR" sz="2000" dirty="0" smtClean="0">
                <a:solidFill>
                  <a:srgbClr val="00B050"/>
                </a:solidFill>
              </a:rPr>
              <a:t>produits de qualité à un prix abordable</a:t>
            </a:r>
            <a:endParaRPr lang="fr-FR" altLang="fr-FR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fr-FR" altLang="fr-FR" sz="20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67544" y="1628800"/>
            <a:ext cx="8229600" cy="324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just">
              <a:spcBef>
                <a:spcPct val="20000"/>
              </a:spcBef>
              <a:buFont typeface="Symbol" pitchFamily="18" charset="2"/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26859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395288" y="3141663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r-FR" sz="3200" b="1" dirty="0">
              <a:solidFill>
                <a:schemeClr val="accent1"/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4000" dirty="0" smtClean="0"/>
              <a:t>Une démarche militante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7496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233972" y="944724"/>
            <a:ext cx="6696744" cy="936104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fr-FR" dirty="0" smtClean="0"/>
              <a:t>Ecologie, équité sociale et viabilité économique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2856"/>
            <a:ext cx="8229600" cy="4176464"/>
          </a:xfrm>
        </p:spPr>
        <p:txBody>
          <a:bodyPr/>
          <a:lstStyle/>
          <a:p>
            <a:r>
              <a:rPr lang="fr-FR" altLang="fr-FR" sz="2000" dirty="0" smtClean="0"/>
              <a:t>Lutte contre les pollutions et les risques de l’agriculture industrielle</a:t>
            </a:r>
          </a:p>
          <a:p>
            <a:endParaRPr lang="fr-FR" altLang="fr-FR" sz="1400" dirty="0" smtClean="0"/>
          </a:p>
          <a:p>
            <a:r>
              <a:rPr lang="fr-FR" altLang="fr-FR" sz="2000" dirty="0" smtClean="0"/>
              <a:t>Bénéfices environnementaux: production qui n’a pas parcouru des centaines de kilomètres (circuits courts) avec moins d’emballages, issus d’une agriculture bénéfique pour la biodiversité, moins polluante et moins énergivore</a:t>
            </a:r>
          </a:p>
          <a:p>
            <a:pPr marL="0" indent="0">
              <a:buNone/>
            </a:pPr>
            <a:endParaRPr lang="fr-FR" altLang="fr-FR" sz="1400" dirty="0" smtClean="0"/>
          </a:p>
          <a:p>
            <a:r>
              <a:rPr lang="fr-FR" altLang="fr-FR" sz="2000" dirty="0" smtClean="0"/>
              <a:t>Maintien d’une agriculture de proximité et gestion de la pression foncière</a:t>
            </a:r>
          </a:p>
          <a:p>
            <a:pPr marL="0" indent="0">
              <a:buNone/>
            </a:pPr>
            <a:endParaRPr lang="fr-FR" altLang="fr-FR" sz="1400" dirty="0" smtClean="0"/>
          </a:p>
          <a:p>
            <a:r>
              <a:rPr lang="fr-FR" altLang="fr-FR" sz="2000" dirty="0" smtClean="0"/>
              <a:t>Lien social entre ville et campagne; lien de confiance entre le producteur et les consommateurs</a:t>
            </a:r>
            <a:endParaRPr lang="fr-FR" altLang="fr-FR" sz="2000" dirty="0"/>
          </a:p>
          <a:p>
            <a:pPr marL="0" indent="0">
              <a:buNone/>
            </a:pPr>
            <a:endParaRPr lang="fr-FR" altLang="fr-FR" sz="20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67544" y="1628800"/>
            <a:ext cx="8229600" cy="324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just">
              <a:spcBef>
                <a:spcPct val="20000"/>
              </a:spcBef>
              <a:buFont typeface="Symbol" pitchFamily="18" charset="2"/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53244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395288" y="3141663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r-FR" sz="3200" b="1" dirty="0">
              <a:solidFill>
                <a:schemeClr val="accent1"/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4000" dirty="0" smtClean="0"/>
              <a:t>L’</a:t>
            </a:r>
            <a:r>
              <a:rPr lang="fr-FR" sz="4000" dirty="0" err="1" smtClean="0"/>
              <a:t>Amap</a:t>
            </a:r>
            <a:r>
              <a:rPr lang="fr-FR" sz="4000" dirty="0" smtClean="0"/>
              <a:t> du Chou-Raver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82611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792311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fr-FR" altLang="fr-FR" dirty="0" smtClean="0"/>
              <a:t>Plan</a:t>
            </a:r>
            <a:endParaRPr lang="fr-FR" dirty="0" smtClean="0"/>
          </a:p>
        </p:txBody>
      </p:sp>
      <p:sp>
        <p:nvSpPr>
          <p:cNvPr id="3133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229600" cy="4752528"/>
          </a:xfrm>
        </p:spPr>
        <p:txBody>
          <a:bodyPr/>
          <a:lstStyle/>
          <a:p>
            <a:r>
              <a:rPr lang="fr-FR" altLang="fr-FR" sz="2000" dirty="0" smtClean="0"/>
              <a:t>Définition d’une AMAP</a:t>
            </a:r>
          </a:p>
          <a:p>
            <a:r>
              <a:rPr lang="fr-FR" altLang="fr-FR" sz="2000" dirty="0" smtClean="0"/>
              <a:t>Fonctionnement d’une AMAP </a:t>
            </a:r>
          </a:p>
          <a:p>
            <a:r>
              <a:rPr lang="fr-FR" altLang="fr-FR" sz="2000" dirty="0" smtClean="0"/>
              <a:t>Les engagements des consommateurs</a:t>
            </a:r>
          </a:p>
          <a:p>
            <a:r>
              <a:rPr lang="fr-FR" altLang="fr-FR" sz="2000" dirty="0" smtClean="0"/>
              <a:t>Les engagements du producteur</a:t>
            </a:r>
          </a:p>
          <a:p>
            <a:r>
              <a:rPr lang="fr-FR" altLang="fr-FR" sz="2000" dirty="0" smtClean="0"/>
              <a:t>Les avantages pour le producteur</a:t>
            </a:r>
          </a:p>
          <a:p>
            <a:r>
              <a:rPr lang="fr-FR" altLang="fr-FR" sz="2000" dirty="0" smtClean="0"/>
              <a:t>Les avantages pour les consommateurs</a:t>
            </a:r>
          </a:p>
          <a:p>
            <a:r>
              <a:rPr lang="fr-FR" altLang="fr-FR" sz="2000" dirty="0" smtClean="0"/>
              <a:t>Une démarche militante</a:t>
            </a:r>
          </a:p>
          <a:p>
            <a:endParaRPr lang="fr-FR" altLang="fr-FR" sz="2000" dirty="0" smtClean="0"/>
          </a:p>
          <a:p>
            <a:r>
              <a:rPr lang="fr-FR" altLang="fr-FR" sz="2000" dirty="0" smtClean="0"/>
              <a:t>L’</a:t>
            </a:r>
            <a:r>
              <a:rPr lang="fr-FR" altLang="fr-FR" sz="2000" dirty="0" err="1" smtClean="0"/>
              <a:t>Amap</a:t>
            </a:r>
            <a:r>
              <a:rPr lang="fr-FR" altLang="fr-FR" sz="2000" dirty="0" smtClean="0"/>
              <a:t> du Chou-Raver </a:t>
            </a:r>
          </a:p>
          <a:p>
            <a:pPr marL="0" indent="0">
              <a:buNone/>
            </a:pPr>
            <a:r>
              <a:rPr lang="fr-FR" altLang="fr-FR" sz="2000" dirty="0" smtClean="0"/>
              <a:t>Histoire, le maraîcher, les Amapiens, un collège, des rencontres, les contrats, une adhésion</a:t>
            </a:r>
          </a:p>
          <a:p>
            <a:endParaRPr lang="fr-FR" altLang="fr-FR" sz="20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67544" y="1772816"/>
            <a:ext cx="8229600" cy="309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just">
              <a:spcBef>
                <a:spcPct val="20000"/>
              </a:spcBef>
              <a:buFont typeface="Symbol" pitchFamily="18" charset="2"/>
              <a:buNone/>
            </a:pPr>
            <a:endParaRPr lang="fr-FR" sz="2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90" y="4836886"/>
            <a:ext cx="2169410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Il était une fois…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Première distribution le 25 avril 2014. </a:t>
            </a:r>
          </a:p>
          <a:p>
            <a:r>
              <a:rPr lang="fr-FR" dirty="0"/>
              <a:t>Création le 14 mai 2014 lors de l’AG constituante </a:t>
            </a:r>
          </a:p>
          <a:p>
            <a:r>
              <a:rPr lang="fr-FR" dirty="0"/>
              <a:t>Association </a:t>
            </a:r>
            <a:r>
              <a:rPr lang="fr-FR" dirty="0" smtClean="0"/>
              <a:t>loi </a:t>
            </a:r>
            <a:r>
              <a:rPr lang="fr-FR" dirty="0"/>
              <a:t>1901 </a:t>
            </a:r>
          </a:p>
          <a:p>
            <a:r>
              <a:rPr lang="fr-FR" dirty="0"/>
              <a:t>Membre du Réseau </a:t>
            </a:r>
            <a:r>
              <a:rPr lang="fr-FR" dirty="0" err="1"/>
              <a:t>Amap</a:t>
            </a:r>
            <a:r>
              <a:rPr lang="fr-FR" dirty="0"/>
              <a:t> </a:t>
            </a:r>
            <a:r>
              <a:rPr lang="fr-FR" dirty="0" smtClean="0"/>
              <a:t>Ile </a:t>
            </a:r>
            <a:r>
              <a:rPr lang="fr-FR" dirty="0"/>
              <a:t>de France </a:t>
            </a:r>
          </a:p>
          <a:p>
            <a:r>
              <a:rPr lang="fr-FR" dirty="0"/>
              <a:t>Cap sur la 4</a:t>
            </a:r>
            <a:r>
              <a:rPr lang="fr-FR" baseline="30000" dirty="0"/>
              <a:t>ème</a:t>
            </a:r>
            <a:r>
              <a:rPr lang="fr-FR" dirty="0"/>
              <a:t> année !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860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fr-FR" dirty="0" smtClean="0"/>
              <a:t>Le maraîcher : Boris Canal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176464"/>
          </a:xfrm>
        </p:spPr>
        <p:txBody>
          <a:bodyPr/>
          <a:lstStyle/>
          <a:p>
            <a:r>
              <a:rPr lang="fr-FR" dirty="0" smtClean="0"/>
              <a:t>De Toussacq à St ô ! </a:t>
            </a:r>
          </a:p>
          <a:p>
            <a:r>
              <a:rPr lang="fr-FR" dirty="0" smtClean="0"/>
              <a:t>Des champs des possibles à tout est possible ! </a:t>
            </a:r>
          </a:p>
          <a:p>
            <a:r>
              <a:rPr lang="fr-FR" dirty="0" smtClean="0"/>
              <a:t>Producteur de légumes: </a:t>
            </a:r>
          </a:p>
          <a:p>
            <a:pPr marL="0" indent="0">
              <a:buNone/>
            </a:pPr>
            <a:r>
              <a:rPr lang="fr-FR" i="1" dirty="0" smtClean="0"/>
              <a:t>Blettes, Carottes, Courges </a:t>
            </a:r>
            <a:r>
              <a:rPr lang="fr-FR" dirty="0" smtClean="0"/>
              <a:t>(</a:t>
            </a:r>
            <a:r>
              <a:rPr lang="fr-FR" dirty="0" err="1" smtClean="0"/>
              <a:t>butternut</a:t>
            </a:r>
            <a:r>
              <a:rPr lang="fr-FR" dirty="0" smtClean="0"/>
              <a:t>, potimarrons, patissons…), </a:t>
            </a:r>
            <a:r>
              <a:rPr lang="fr-FR" i="1" dirty="0" smtClean="0"/>
              <a:t>Pommes de terre, Tomates </a:t>
            </a:r>
            <a:r>
              <a:rPr lang="fr-FR" dirty="0" smtClean="0"/>
              <a:t>(cerises, jaunes, rouges, rondes, ovales), </a:t>
            </a:r>
            <a:r>
              <a:rPr lang="fr-FR" i="1" dirty="0" smtClean="0"/>
              <a:t>Salades</a:t>
            </a:r>
            <a:r>
              <a:rPr lang="fr-FR" dirty="0" smtClean="0"/>
              <a:t>, Choux (raves, blancs, chinois, pointus…), </a:t>
            </a:r>
            <a:r>
              <a:rPr lang="fr-FR" i="1" dirty="0" smtClean="0"/>
              <a:t>Radis</a:t>
            </a:r>
            <a:r>
              <a:rPr lang="fr-FR" dirty="0" smtClean="0"/>
              <a:t> (roses, blancs, noirs), </a:t>
            </a:r>
            <a:r>
              <a:rPr lang="fr-FR" i="1" dirty="0" smtClean="0"/>
              <a:t>Melons</a:t>
            </a:r>
            <a:r>
              <a:rPr lang="fr-FR" dirty="0" smtClean="0"/>
              <a:t>, </a:t>
            </a:r>
            <a:r>
              <a:rPr lang="fr-FR" i="1" dirty="0" smtClean="0"/>
              <a:t>Pastèques, Thym, Oignons, Ciboulette, Betteraves, Basilic 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29205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fr-FR" dirty="0" smtClean="0"/>
              <a:t>Des Amapiens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961859"/>
            <a:ext cx="8229600" cy="2663676"/>
          </a:xfrm>
        </p:spPr>
        <p:txBody>
          <a:bodyPr/>
          <a:lstStyle/>
          <a:p>
            <a:pPr marL="0" indent="0">
              <a:buNone/>
            </a:pPr>
            <a:r>
              <a:rPr lang="fr-FR" u="sng" dirty="0" smtClean="0"/>
              <a:t>Quelques chiffres :</a:t>
            </a:r>
          </a:p>
          <a:p>
            <a:endParaRPr lang="fr-FR" sz="1000" dirty="0" smtClean="0"/>
          </a:p>
          <a:p>
            <a:r>
              <a:rPr lang="fr-FR" dirty="0" smtClean="0"/>
              <a:t>2014: </a:t>
            </a:r>
            <a:r>
              <a:rPr lang="fr-FR" dirty="0"/>
              <a:t>52 </a:t>
            </a:r>
            <a:r>
              <a:rPr lang="fr-FR" dirty="0" smtClean="0"/>
              <a:t>Amapiens </a:t>
            </a:r>
            <a:r>
              <a:rPr lang="fr-FR" dirty="0">
                <a:sym typeface="Wingdings" panose="05000000000000000000" pitchFamily="2" charset="2"/>
              </a:rPr>
              <a:t> 24,5 </a:t>
            </a:r>
            <a:r>
              <a:rPr lang="fr-FR" dirty="0" smtClean="0">
                <a:sym typeface="Wingdings" panose="05000000000000000000" pitchFamily="2" charset="2"/>
              </a:rPr>
              <a:t>parts</a:t>
            </a:r>
            <a:endParaRPr lang="fr-FR" dirty="0" smtClean="0"/>
          </a:p>
          <a:p>
            <a:r>
              <a:rPr lang="fr-FR" dirty="0" smtClean="0"/>
              <a:t>2015: 53 Amapiens </a:t>
            </a:r>
            <a:r>
              <a:rPr lang="fr-FR" dirty="0">
                <a:sym typeface="Wingdings" panose="05000000000000000000" pitchFamily="2" charset="2"/>
              </a:rPr>
              <a:t> 22 parts</a:t>
            </a:r>
          </a:p>
          <a:p>
            <a:r>
              <a:rPr lang="fr-FR" dirty="0" smtClean="0"/>
              <a:t>2016: </a:t>
            </a:r>
            <a:r>
              <a:rPr lang="fr-FR" dirty="0"/>
              <a:t>55 </a:t>
            </a:r>
            <a:r>
              <a:rPr lang="fr-FR" dirty="0" smtClean="0"/>
              <a:t>Amapiens </a:t>
            </a:r>
            <a:r>
              <a:rPr lang="fr-FR" dirty="0">
                <a:sym typeface="Wingdings" panose="05000000000000000000" pitchFamily="2" charset="2"/>
              </a:rPr>
              <a:t> </a:t>
            </a:r>
            <a:r>
              <a:rPr lang="fr-FR" dirty="0" smtClean="0">
                <a:sym typeface="Wingdings" panose="05000000000000000000" pitchFamily="2" charset="2"/>
              </a:rPr>
              <a:t>20,5 parts</a:t>
            </a:r>
          </a:p>
          <a:p>
            <a:pPr marL="0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395536" y="1525434"/>
            <a:ext cx="8496944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 panose="05050102010706020507" pitchFamily="18" charset="2"/>
              <a:buChar char=""/>
            </a:pPr>
            <a:r>
              <a:rPr lang="fr-FR" sz="2400" dirty="0" smtClean="0">
                <a:latin typeface="+mn-lt"/>
              </a:rPr>
              <a:t>L’</a:t>
            </a:r>
            <a:r>
              <a:rPr lang="fr-FR" sz="2400" dirty="0" err="1" smtClean="0">
                <a:latin typeface="+mn-lt"/>
              </a:rPr>
              <a:t>Amapien</a:t>
            </a:r>
            <a:r>
              <a:rPr lang="fr-FR" sz="2400" dirty="0" smtClean="0">
                <a:latin typeface="+mn-lt"/>
              </a:rPr>
              <a:t> signe un contrat directement avec le maraîcher</a:t>
            </a:r>
          </a:p>
          <a:p>
            <a:endParaRPr lang="fr-FR" sz="1100" dirty="0" smtClean="0">
              <a:latin typeface="+mn-lt"/>
            </a:endParaRPr>
          </a:p>
          <a:p>
            <a:pPr marL="342900" indent="-342900">
              <a:buFont typeface="Symbol" panose="05050102010706020507" pitchFamily="18" charset="2"/>
              <a:buChar char=""/>
            </a:pPr>
            <a:r>
              <a:rPr lang="fr-FR" sz="2400" dirty="0" smtClean="0">
                <a:latin typeface="+mn-lt"/>
              </a:rPr>
              <a:t>et règle sa cotisation à l’association Amap du Chou-Raver </a:t>
            </a:r>
            <a:endParaRPr lang="fr-F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989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collège solidaire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Bertrand, Clémentine, Johann, Maieule, Marine et Romain </a:t>
            </a:r>
          </a:p>
          <a:p>
            <a:endParaRPr lang="fr-FR" dirty="0"/>
          </a:p>
          <a:p>
            <a:r>
              <a:rPr lang="fr-FR" dirty="0" smtClean="0"/>
              <a:t>En résumé : Le collège se charge de l’animation de l’association Amap du Chou-Raver</a:t>
            </a:r>
            <a:r>
              <a:rPr lang="fr-FR" dirty="0"/>
              <a:t> </a:t>
            </a:r>
            <a:r>
              <a:rPr lang="fr-FR" dirty="0" smtClean="0"/>
              <a:t>et facilite le lien entre le maraîcher et les Amapiens.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121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fr-FR" dirty="0" smtClean="0"/>
              <a:t>Des rencontres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896544"/>
          </a:xfrm>
        </p:spPr>
        <p:txBody>
          <a:bodyPr/>
          <a:lstStyle/>
          <a:p>
            <a:r>
              <a:rPr lang="fr-FR" dirty="0" smtClean="0"/>
              <a:t>Pendant les distributions tous les jeudis soirs à 18h sur le quai de livraison de Médecins du Monde </a:t>
            </a:r>
          </a:p>
          <a:p>
            <a:pPr marL="0" indent="0">
              <a:buNone/>
            </a:pPr>
            <a:r>
              <a:rPr lang="fr-FR" dirty="0" smtClean="0"/>
              <a:t> </a:t>
            </a:r>
          </a:p>
          <a:p>
            <a:r>
              <a:rPr lang="fr-FR" dirty="0" smtClean="0"/>
              <a:t>A </a:t>
            </a:r>
            <a:r>
              <a:rPr lang="fr-FR" dirty="0" err="1" smtClean="0"/>
              <a:t>Saint’O</a:t>
            </a:r>
            <a:r>
              <a:rPr lang="fr-FR" dirty="0" smtClean="0"/>
              <a:t> (Saint Augustin) lors des sorties collectives ou individuelles </a:t>
            </a:r>
          </a:p>
          <a:p>
            <a:pPr marL="0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	</a:t>
            </a:r>
            <a:r>
              <a:rPr lang="fr-FR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</a:t>
            </a:r>
            <a:r>
              <a:rPr lang="fr-FR" dirty="0" smtClean="0">
                <a:solidFill>
                  <a:srgbClr val="00B050"/>
                </a:solidFill>
              </a:rPr>
              <a:t>Prochaine : le samedi 19 novembre</a:t>
            </a:r>
          </a:p>
          <a:p>
            <a:endParaRPr lang="fr-FR" dirty="0"/>
          </a:p>
          <a:p>
            <a:r>
              <a:rPr lang="fr-FR" dirty="0" smtClean="0"/>
              <a:t>Où chaque </a:t>
            </a:r>
            <a:r>
              <a:rPr lang="fr-FR" dirty="0" err="1" smtClean="0"/>
              <a:t>Amapien</a:t>
            </a:r>
            <a:r>
              <a:rPr lang="fr-FR" dirty="0" smtClean="0"/>
              <a:t> est vivement invité à participer. </a:t>
            </a:r>
            <a:endParaRPr lang="fr-FR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65874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http://www.chouraver.org/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F59446-429A-4ADA-B47A-AE9F6F3F7B12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2050" name="Picture 2" descr="P:\Amap\PHOTOS\2016.09.23- sortie patates\IMG_95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" y="139114"/>
            <a:ext cx="4057723" cy="304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P:\Amap\PHOTOS\2016- distributions d'été\IMG_79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050" y="106905"/>
            <a:ext cx="5065950" cy="675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:\Amap\PHOTOS\2016- distributions d'été\IMG_79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" y="3356992"/>
            <a:ext cx="4070412" cy="305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59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http://www.chouraver.org/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F59446-429A-4ADA-B47A-AE9F6F3F7B12}" type="slidenum">
              <a:rPr lang="fr-FR" smtClean="0"/>
              <a:pPr/>
              <a:t>26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80" b="22662"/>
          <a:stretch/>
        </p:blipFill>
        <p:spPr>
          <a:xfrm>
            <a:off x="-2232" y="13590"/>
            <a:ext cx="3555594" cy="305537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3" b="15718"/>
          <a:stretch/>
        </p:blipFill>
        <p:spPr>
          <a:xfrm>
            <a:off x="2416832" y="0"/>
            <a:ext cx="4310336" cy="38844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19"/>
          <a:stretch/>
        </p:blipFill>
        <p:spPr>
          <a:xfrm>
            <a:off x="12574" y="3088229"/>
            <a:ext cx="2523219" cy="3633246"/>
          </a:xfrm>
          <a:prstGeom prst="rect">
            <a:avLst/>
          </a:prstGeom>
        </p:spPr>
      </p:pic>
      <p:pic>
        <p:nvPicPr>
          <p:cNvPr id="4099" name="Picture 3" descr="P:\Amap\PHOTOS\2015.06.18- la pelle du 18 juin\IMG_747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2"/>
          <a:stretch/>
        </p:blipFill>
        <p:spPr bwMode="auto">
          <a:xfrm>
            <a:off x="5328533" y="-10200"/>
            <a:ext cx="3779971" cy="309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52" y="3078595"/>
            <a:ext cx="2841782" cy="378904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" t="28349" r="-749" b="31752"/>
          <a:stretch/>
        </p:blipFill>
        <p:spPr>
          <a:xfrm>
            <a:off x="2288116" y="3884424"/>
            <a:ext cx="4114800" cy="299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1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fr-FR" dirty="0" smtClean="0"/>
              <a:t>Des contrats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400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fr-FR" dirty="0"/>
              <a:t>C</a:t>
            </a:r>
            <a:r>
              <a:rPr lang="fr-FR" dirty="0" smtClean="0"/>
              <a:t>ontrats </a:t>
            </a:r>
            <a:r>
              <a:rPr lang="fr-FR" dirty="0"/>
              <a:t>avec Boris </a:t>
            </a:r>
            <a:r>
              <a:rPr lang="fr-FR" dirty="0" smtClean="0"/>
              <a:t>pour </a:t>
            </a:r>
            <a:r>
              <a:rPr lang="fr-FR" dirty="0" smtClean="0">
                <a:solidFill>
                  <a:srgbClr val="00B050"/>
                </a:solidFill>
              </a:rPr>
              <a:t>1 ANNEE sur </a:t>
            </a:r>
            <a:r>
              <a:rPr lang="fr-FR" dirty="0">
                <a:solidFill>
                  <a:srgbClr val="00B050"/>
                </a:solidFill>
              </a:rPr>
              <a:t>50 semaines</a:t>
            </a:r>
            <a:r>
              <a:rPr lang="fr-FR" dirty="0"/>
              <a:t> (pas de distribution entre Noël et jour de l’an)</a:t>
            </a:r>
          </a:p>
          <a:p>
            <a:pPr>
              <a:lnSpc>
                <a:spcPct val="110000"/>
              </a:lnSpc>
            </a:pPr>
            <a:r>
              <a:rPr lang="fr-FR" dirty="0"/>
              <a:t>1 grande part de récolte : </a:t>
            </a:r>
            <a:r>
              <a:rPr lang="fr-FR" dirty="0">
                <a:solidFill>
                  <a:srgbClr val="00B050"/>
                </a:solidFill>
              </a:rPr>
              <a:t>22€ de 7 à 8 kg</a:t>
            </a:r>
          </a:p>
          <a:p>
            <a:pPr>
              <a:lnSpc>
                <a:spcPct val="110000"/>
              </a:lnSpc>
            </a:pPr>
            <a:r>
              <a:rPr lang="fr-FR" dirty="0"/>
              <a:t>1 petite part de récolte : </a:t>
            </a:r>
            <a:r>
              <a:rPr lang="fr-FR" dirty="0">
                <a:solidFill>
                  <a:srgbClr val="00B050"/>
                </a:solidFill>
              </a:rPr>
              <a:t>12€ de 3 à 4 kg  </a:t>
            </a:r>
          </a:p>
          <a:p>
            <a:pPr>
              <a:lnSpc>
                <a:spcPct val="110000"/>
              </a:lnSpc>
            </a:pPr>
            <a:r>
              <a:rPr lang="fr-FR" dirty="0"/>
              <a:t>Possibilité de signer un contrat à 2 pour partager une part de récolte hebdomadaire ou prendre une part de récolte une semaine sur deux </a:t>
            </a:r>
            <a:endParaRPr lang="fr-FR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fr-FR" sz="1800" dirty="0" smtClean="0"/>
              <a:t>(</a:t>
            </a:r>
            <a:r>
              <a:rPr lang="fr-FR" sz="1800" dirty="0"/>
              <a:t>toujours possible de s’arranger avec 3 ou 4 personnes mais le contrat est signé pour 2 personnes maximum)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052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fr-FR" dirty="0" smtClean="0"/>
              <a:t>Une adhésion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4988" y="1789996"/>
            <a:ext cx="8229600" cy="4032448"/>
          </a:xfrm>
        </p:spPr>
        <p:txBody>
          <a:bodyPr/>
          <a:lstStyle/>
          <a:p>
            <a:r>
              <a:rPr lang="fr-FR" dirty="0"/>
              <a:t>12 </a:t>
            </a:r>
            <a:r>
              <a:rPr lang="fr-FR" dirty="0" smtClean="0"/>
              <a:t>€ la cotisation à l’</a:t>
            </a:r>
            <a:r>
              <a:rPr lang="fr-FR" dirty="0" err="1" smtClean="0"/>
              <a:t>amap</a:t>
            </a:r>
            <a:r>
              <a:rPr lang="fr-FR" dirty="0" smtClean="0"/>
              <a:t> du </a:t>
            </a:r>
            <a:r>
              <a:rPr lang="fr-FR" dirty="0" err="1" smtClean="0"/>
              <a:t>chou-raver</a:t>
            </a:r>
            <a:r>
              <a:rPr lang="fr-FR" dirty="0" smtClean="0"/>
              <a:t>. </a:t>
            </a:r>
          </a:p>
          <a:p>
            <a:endParaRPr lang="fr-FR" dirty="0"/>
          </a:p>
          <a:p>
            <a:r>
              <a:rPr lang="fr-FR" dirty="0" smtClean="0"/>
              <a:t>En adhérant, vous </a:t>
            </a:r>
            <a:r>
              <a:rPr lang="fr-FR" dirty="0" smtClean="0">
                <a:solidFill>
                  <a:srgbClr val="00B050"/>
                </a:solidFill>
              </a:rPr>
              <a:t>soutenez l’</a:t>
            </a:r>
            <a:r>
              <a:rPr lang="fr-FR" dirty="0" err="1" smtClean="0">
                <a:solidFill>
                  <a:srgbClr val="00B050"/>
                </a:solidFill>
              </a:rPr>
              <a:t>amap</a:t>
            </a:r>
            <a:r>
              <a:rPr lang="fr-FR" dirty="0" smtClean="0"/>
              <a:t>, vous pouvez </a:t>
            </a:r>
            <a:r>
              <a:rPr lang="fr-FR" dirty="0" smtClean="0">
                <a:solidFill>
                  <a:srgbClr val="00B050"/>
                </a:solidFill>
              </a:rPr>
              <a:t>signer un contrat </a:t>
            </a:r>
            <a:r>
              <a:rPr lang="fr-FR" dirty="0" smtClean="0"/>
              <a:t>avec Boris, vous </a:t>
            </a:r>
            <a:r>
              <a:rPr lang="fr-FR" dirty="0" smtClean="0">
                <a:solidFill>
                  <a:srgbClr val="00B050"/>
                </a:solidFill>
              </a:rPr>
              <a:t>soutenez le Réseau Amap Ile de France </a:t>
            </a:r>
            <a:r>
              <a:rPr lang="fr-FR" dirty="0" smtClean="0"/>
              <a:t>dont on est membre, et vous êtes </a:t>
            </a:r>
            <a:r>
              <a:rPr lang="fr-FR" dirty="0" smtClean="0">
                <a:solidFill>
                  <a:srgbClr val="00B050"/>
                </a:solidFill>
              </a:rPr>
              <a:t>couvert par l’assurance de l’Amap</a:t>
            </a:r>
            <a:r>
              <a:rPr lang="fr-FR" dirty="0" smtClean="0"/>
              <a:t> lors de tout déplacement à </a:t>
            </a:r>
            <a:r>
              <a:rPr lang="fr-FR" dirty="0" err="1" smtClean="0"/>
              <a:t>Saint’O</a:t>
            </a:r>
            <a:r>
              <a:rPr lang="fr-FR" dirty="0" smtClean="0"/>
              <a:t> et toute activité dans le cadre de l’Amap.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057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772400" cy="1362075"/>
          </a:xfrm>
        </p:spPr>
        <p:txBody>
          <a:bodyPr/>
          <a:lstStyle/>
          <a:p>
            <a:r>
              <a:rPr lang="fr-FR" dirty="0" smtClean="0"/>
              <a:t>Des </a:t>
            </a:r>
            <a:r>
              <a:rPr lang="fr-FR" dirty="0" err="1" smtClean="0"/>
              <a:t>quesTions</a:t>
            </a:r>
            <a:r>
              <a:rPr lang="fr-FR" dirty="0" smtClean="0"/>
              <a:t>?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43808" y="3212976"/>
            <a:ext cx="7772400" cy="1500187"/>
          </a:xfrm>
        </p:spPr>
        <p:txBody>
          <a:bodyPr/>
          <a:lstStyle/>
          <a:p>
            <a:r>
              <a:rPr lang="fr-FR" sz="2800" dirty="0" smtClean="0"/>
              <a:t>Alors à bientôt Chou-Raver !!!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4932040" y="5733256"/>
            <a:ext cx="3393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hlinkClick r:id="rId2"/>
              </a:rPr>
              <a:t>amapduchouraver@gmail.com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000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395288" y="3141663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r-FR" sz="3200" b="1" dirty="0">
              <a:solidFill>
                <a:schemeClr val="accent1"/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4000" dirty="0" smtClean="0"/>
              <a:t>Définition d’une AMAP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ChangeArrowheads="1"/>
          </p:cNvSpPr>
          <p:nvPr/>
        </p:nvSpPr>
        <p:spPr bwMode="auto">
          <a:xfrm>
            <a:off x="395288" y="3141663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r-FR" sz="3200" b="1" dirty="0">
              <a:solidFill>
                <a:schemeClr val="accent1"/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30566" y="1412776"/>
            <a:ext cx="8229600" cy="936327"/>
          </a:xfrm>
        </p:spPr>
        <p:txBody>
          <a:bodyPr/>
          <a:lstStyle/>
          <a:p>
            <a:pPr>
              <a:defRPr/>
            </a:pPr>
            <a:r>
              <a:rPr lang="fr-FR" altLang="fr-FR" dirty="0" smtClean="0"/>
              <a:t>AMAP: Association pour le Maintien d’une Agriculture Paysanne</a:t>
            </a:r>
            <a:endParaRPr lang="fr-FR" alt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03698" y="2852936"/>
            <a:ext cx="8229600" cy="424847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FR" altLang="fr-FR" sz="2000" dirty="0" smtClean="0"/>
              <a:t>Une AMAP naît en général de la rencontre d’un </a:t>
            </a:r>
            <a:r>
              <a:rPr lang="fr-FR" altLang="fr-FR" sz="2000" b="1" dirty="0" smtClean="0"/>
              <a:t>groupe de consommateurs et d’un producteur </a:t>
            </a:r>
            <a:r>
              <a:rPr lang="fr-FR" altLang="fr-FR" sz="2000" dirty="0" smtClean="0"/>
              <a:t>prêts à entrer dans la démarche . Ils établissent entre eux un contrat pour une période donnée.</a:t>
            </a:r>
          </a:p>
          <a:p>
            <a:pPr marL="0" indent="0">
              <a:buNone/>
              <a:defRPr/>
            </a:pPr>
            <a:endParaRPr lang="fr-FR" altLang="fr-FR" sz="1800" dirty="0"/>
          </a:p>
          <a:p>
            <a:pPr marL="0" indent="0">
              <a:buNone/>
              <a:defRPr/>
            </a:pPr>
            <a:r>
              <a:rPr lang="fr-FR" altLang="fr-FR" sz="2000" b="1" dirty="0" smtClean="0"/>
              <a:t>Ensemble,</a:t>
            </a:r>
            <a:r>
              <a:rPr lang="fr-FR" altLang="fr-FR" sz="2000" dirty="0" smtClean="0"/>
              <a:t> ils définissent la diversité et la quantité de denrées à produire pour la saisons (fruits, légumes, œufs, autres…) et se mettent d’accord sur les méthodes agronomiques à utiliser (cahier des charges de l’</a:t>
            </a:r>
            <a:r>
              <a:rPr lang="fr-FR" altLang="fr-FR" sz="2000" b="1" dirty="0" smtClean="0"/>
              <a:t>agriculture biologique)</a:t>
            </a:r>
            <a:r>
              <a:rPr lang="fr-FR" altLang="fr-FR" sz="2000" dirty="0" smtClean="0"/>
              <a:t>.</a:t>
            </a:r>
            <a:endParaRPr lang="fr-FR" altLang="fr-FR" sz="2000" b="1" dirty="0"/>
          </a:p>
          <a:p>
            <a:pPr marL="0" indent="0">
              <a:buNone/>
              <a:defRPr/>
            </a:pPr>
            <a:endParaRPr lang="fr-FR" altLang="fr-FR" sz="2000" dirty="0" smtClean="0"/>
          </a:p>
          <a:p>
            <a:pPr marL="0" indent="0">
              <a:buNone/>
              <a:defRPr/>
            </a:pPr>
            <a:endParaRPr lang="fr-FR" alt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395288" y="3141663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r-FR" sz="3200" b="1" dirty="0">
              <a:solidFill>
                <a:schemeClr val="accent1"/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4000" dirty="0" smtClean="0"/>
              <a:t>Fonctionnement d’une AMAP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48185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08720"/>
            <a:ext cx="8229600" cy="864319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fr-FR" altLang="fr-FR" dirty="0" smtClean="0"/>
              <a:t>Mise à disposition de parts de récolte</a:t>
            </a:r>
            <a:endParaRPr lang="fr-FR" dirty="0" smtClean="0"/>
          </a:p>
        </p:txBody>
      </p:sp>
      <p:sp>
        <p:nvSpPr>
          <p:cNvPr id="31334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2060848"/>
            <a:ext cx="8229600" cy="4536504"/>
          </a:xfrm>
        </p:spPr>
        <p:txBody>
          <a:bodyPr/>
          <a:lstStyle/>
          <a:p>
            <a:r>
              <a:rPr lang="fr-FR" sz="2000" dirty="0" smtClean="0">
                <a:solidFill>
                  <a:srgbClr val="000000"/>
                </a:solidFill>
              </a:rPr>
              <a:t>De manière périodique, le producteur met les produits frais à disposition des Amapiens (vente directe), ce qui constitue leur </a:t>
            </a:r>
            <a:r>
              <a:rPr lang="fr-FR" sz="2000" b="1" dirty="0" smtClean="0">
                <a:solidFill>
                  <a:srgbClr val="000000"/>
                </a:solidFill>
              </a:rPr>
              <a:t>panier</a:t>
            </a:r>
            <a:r>
              <a:rPr lang="fr-FR" sz="2000" dirty="0" smtClean="0">
                <a:solidFill>
                  <a:srgbClr val="000000"/>
                </a:solidFill>
              </a:rPr>
              <a:t> </a:t>
            </a:r>
            <a:r>
              <a:rPr lang="fr-FR" sz="2000" b="1" dirty="0" smtClean="0">
                <a:solidFill>
                  <a:srgbClr val="000000"/>
                </a:solidFill>
              </a:rPr>
              <a:t>(part de récolte). </a:t>
            </a:r>
            <a:r>
              <a:rPr lang="fr-FR" sz="2000" dirty="0" smtClean="0">
                <a:solidFill>
                  <a:srgbClr val="000000"/>
                </a:solidFill>
              </a:rPr>
              <a:t>Les produits sont récoltés le matin même de la distribution. Le contenu du panier dépend des produits arrivés à maturité. </a:t>
            </a:r>
            <a:endParaRPr lang="fr-FR" sz="2000" b="1" dirty="0" smtClean="0">
              <a:solidFill>
                <a:srgbClr val="000000"/>
              </a:solidFill>
            </a:endParaRPr>
          </a:p>
          <a:p>
            <a:endParaRPr lang="fr-FR" sz="2000" b="1" dirty="0">
              <a:solidFill>
                <a:srgbClr val="000000"/>
              </a:solidFill>
            </a:endParaRPr>
          </a:p>
          <a:p>
            <a:r>
              <a:rPr lang="fr-FR" sz="2000" b="1" dirty="0" smtClean="0">
                <a:solidFill>
                  <a:srgbClr val="000000"/>
                </a:solidFill>
              </a:rPr>
              <a:t>Tout ce qui est produit et consommé </a:t>
            </a:r>
            <a:r>
              <a:rPr lang="fr-FR" sz="2000" dirty="0" smtClean="0">
                <a:solidFill>
                  <a:srgbClr val="000000"/>
                </a:solidFill>
              </a:rPr>
              <a:t>(pas de contrainte de produits standardisés/calibrés); permet de diminuer le prix des denrées en reportant le coût sur la totalité de la production.</a:t>
            </a:r>
            <a:endParaRPr lang="fr-FR" sz="2000" b="1" dirty="0" smtClean="0">
              <a:solidFill>
                <a:srgbClr val="000000"/>
              </a:solidFill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67544" y="2204864"/>
            <a:ext cx="82296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just">
              <a:spcBef>
                <a:spcPct val="20000"/>
              </a:spcBef>
              <a:buFont typeface="Symbol" pitchFamily="18" charset="2"/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5837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052513"/>
            <a:ext cx="8229600" cy="792311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fr-FR" altLang="fr-FR" dirty="0" smtClean="0"/>
              <a:t>Le prix du panier</a:t>
            </a:r>
            <a:endParaRPr lang="fr-FR" dirty="0" smtClean="0"/>
          </a:p>
        </p:txBody>
      </p:sp>
      <p:sp>
        <p:nvSpPr>
          <p:cNvPr id="313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0848"/>
            <a:ext cx="8229600" cy="4176464"/>
          </a:xfrm>
        </p:spPr>
        <p:txBody>
          <a:bodyPr/>
          <a:lstStyle/>
          <a:p>
            <a:r>
              <a:rPr lang="fr-FR" altLang="fr-FR" sz="1800" dirty="0" smtClean="0"/>
              <a:t>Fixé de manière </a:t>
            </a:r>
            <a:r>
              <a:rPr lang="fr-FR" altLang="fr-FR" sz="1800" b="1" dirty="0" smtClean="0"/>
              <a:t>équitable</a:t>
            </a:r>
            <a:r>
              <a:rPr lang="fr-FR" altLang="fr-FR" sz="1800" dirty="0" smtClean="0"/>
              <a:t>: permet au producteur de couvrir ses frais de production et de dégager un revenu décent, tout en étant abordable pour le consommateur </a:t>
            </a:r>
            <a:r>
              <a:rPr lang="fr-FR" altLang="fr-FR" sz="18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</a:t>
            </a:r>
            <a:r>
              <a:rPr lang="fr-FR" altLang="fr-FR" sz="2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12</a:t>
            </a:r>
            <a:r>
              <a:rPr lang="fr-FR" sz="2400" dirty="0">
                <a:solidFill>
                  <a:srgbClr val="00B050"/>
                </a:solidFill>
              </a:rPr>
              <a:t> </a:t>
            </a:r>
            <a:r>
              <a:rPr lang="fr-FR" sz="2400" dirty="0" smtClean="0">
                <a:solidFill>
                  <a:srgbClr val="00B050"/>
                </a:solidFill>
              </a:rPr>
              <a:t>€ petite part de récolte, 22</a:t>
            </a:r>
            <a:r>
              <a:rPr lang="fr-FR" sz="2400" dirty="0">
                <a:solidFill>
                  <a:srgbClr val="00B050"/>
                </a:solidFill>
              </a:rPr>
              <a:t> </a:t>
            </a:r>
            <a:r>
              <a:rPr lang="fr-FR" sz="2400" dirty="0" smtClean="0">
                <a:solidFill>
                  <a:srgbClr val="00B050"/>
                </a:solidFill>
              </a:rPr>
              <a:t>€ grande part de récolte</a:t>
            </a:r>
            <a:endParaRPr lang="fr-FR" altLang="fr-FR" sz="1400" dirty="0" smtClean="0">
              <a:solidFill>
                <a:srgbClr val="00B050"/>
              </a:solidFill>
            </a:endParaRPr>
          </a:p>
          <a:p>
            <a:endParaRPr lang="fr-FR" altLang="fr-FR" sz="1100" dirty="0" smtClean="0"/>
          </a:p>
          <a:p>
            <a:r>
              <a:rPr lang="fr-FR" altLang="fr-FR" sz="1800" dirty="0" smtClean="0"/>
              <a:t>Prix généralement proche de celui d’un panier composé de la même manière en grande surface</a:t>
            </a:r>
            <a:endParaRPr lang="fr-FR" altLang="fr-FR" sz="1800" dirty="0"/>
          </a:p>
          <a:p>
            <a:pPr marL="0" indent="0">
              <a:buNone/>
              <a:defRPr/>
            </a:pPr>
            <a:endParaRPr lang="fr-FR" altLang="fr-FR" sz="1100" dirty="0"/>
          </a:p>
          <a:p>
            <a:pPr>
              <a:defRPr/>
            </a:pPr>
            <a:r>
              <a:rPr lang="fr-FR" altLang="fr-FR" sz="1800" dirty="0" smtClean="0"/>
              <a:t>Les Amapiens garantissent un revenu au paysan en payant leur part de production à l’avance.</a:t>
            </a:r>
          </a:p>
          <a:p>
            <a:pPr>
              <a:defRPr/>
            </a:pPr>
            <a:endParaRPr lang="fr-FR" altLang="fr-FR" sz="1100" dirty="0" smtClean="0"/>
          </a:p>
          <a:p>
            <a:pPr>
              <a:defRPr/>
            </a:pPr>
            <a:r>
              <a:rPr lang="fr-FR" altLang="fr-FR" sz="1800" dirty="0" smtClean="0"/>
              <a:t>Différentes possibilités de règlement existent (ex. mensualisation des encaissements des chèques).</a:t>
            </a:r>
            <a:endParaRPr lang="fr-FR" altLang="fr-FR" sz="1800" dirty="0"/>
          </a:p>
          <a:p>
            <a:pPr marL="0" indent="0">
              <a:buNone/>
              <a:defRPr/>
            </a:pPr>
            <a:endParaRPr lang="fr-FR" altLang="fr-FR" sz="1100" dirty="0">
              <a:solidFill>
                <a:srgbClr val="000000"/>
              </a:solidFill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67544" y="2204864"/>
            <a:ext cx="8229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just">
              <a:spcBef>
                <a:spcPct val="20000"/>
              </a:spcBef>
              <a:buFont typeface="Symbol" pitchFamily="18" charset="2"/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1116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052513"/>
            <a:ext cx="8229600" cy="792311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fr-FR" altLang="fr-FR" dirty="0" smtClean="0"/>
              <a:t>Organisation des distributions</a:t>
            </a:r>
            <a:endParaRPr lang="fr-FR" dirty="0" smtClean="0"/>
          </a:p>
        </p:txBody>
      </p:sp>
      <p:sp>
        <p:nvSpPr>
          <p:cNvPr id="3133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564904"/>
            <a:ext cx="8229600" cy="2811016"/>
          </a:xfrm>
        </p:spPr>
        <p:txBody>
          <a:bodyPr/>
          <a:lstStyle/>
          <a:p>
            <a:r>
              <a:rPr lang="fr-FR" sz="1800" dirty="0" smtClean="0"/>
              <a:t>Horaire fixé de manière à convenir au plus grand nombre, mais obligatoirement en dehors des heures de travail MdM</a:t>
            </a:r>
            <a:r>
              <a:rPr lang="fr-FR" sz="1800" dirty="0" smtClean="0">
                <a:solidFill>
                  <a:srgbClr val="00B050"/>
                </a:solidFill>
              </a:rPr>
              <a:t> </a:t>
            </a:r>
            <a:r>
              <a:rPr lang="fr-FR" sz="18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JEUDI 18h </a:t>
            </a:r>
            <a:endParaRPr lang="fr-FR" sz="1800" dirty="0"/>
          </a:p>
          <a:p>
            <a:pPr marL="0" indent="0">
              <a:buNone/>
              <a:defRPr/>
            </a:pPr>
            <a:endParaRPr lang="fr-FR" sz="1800" dirty="0"/>
          </a:p>
          <a:p>
            <a:pPr>
              <a:defRPr/>
            </a:pPr>
            <a:r>
              <a:rPr lang="fr-FR" sz="1800" dirty="0" smtClean="0"/>
              <a:t>A un lieu défini à l’avance </a:t>
            </a:r>
            <a:r>
              <a:rPr lang="fr-FR" sz="18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sur le quai au RDC du siège de MdM</a:t>
            </a:r>
            <a:endParaRPr lang="fr-FR" sz="1800" dirty="0" smtClean="0"/>
          </a:p>
          <a:p>
            <a:pPr>
              <a:defRPr/>
            </a:pPr>
            <a:endParaRPr lang="fr-FR" altLang="fr-FR" sz="1800" dirty="0" smtClean="0"/>
          </a:p>
          <a:p>
            <a:pPr>
              <a:defRPr/>
            </a:pPr>
            <a:r>
              <a:rPr lang="fr-FR" altLang="fr-FR" sz="2000" dirty="0" smtClean="0">
                <a:solidFill>
                  <a:srgbClr val="00B050"/>
                </a:solidFill>
              </a:rPr>
              <a:t>A </a:t>
            </a:r>
            <a:r>
              <a:rPr lang="fr-FR" altLang="fr-FR" sz="2000" dirty="0">
                <a:solidFill>
                  <a:srgbClr val="00B050"/>
                </a:solidFill>
              </a:rPr>
              <a:t>chaque distribution et à tour de rôle</a:t>
            </a:r>
            <a:r>
              <a:rPr lang="fr-FR" altLang="fr-FR" sz="1800" dirty="0"/>
              <a:t>, au moins un </a:t>
            </a:r>
            <a:r>
              <a:rPr lang="fr-FR" altLang="fr-FR" sz="1800" dirty="0" err="1" smtClean="0"/>
              <a:t>Amapien</a:t>
            </a:r>
            <a:r>
              <a:rPr lang="fr-FR" altLang="fr-FR" sz="1800" dirty="0" smtClean="0"/>
              <a:t> </a:t>
            </a:r>
            <a:r>
              <a:rPr lang="fr-FR" altLang="fr-FR" sz="1800" dirty="0"/>
              <a:t>est chargé d’aider le producteur à disposer les denrées, afficher la composition des denrées, faciliter la distribution + rangement et nettoyage après la distribution</a:t>
            </a:r>
          </a:p>
          <a:p>
            <a:pPr>
              <a:defRPr/>
            </a:pPr>
            <a:endParaRPr lang="fr-FR" sz="18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67544" y="2204864"/>
            <a:ext cx="8229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just">
              <a:spcBef>
                <a:spcPct val="20000"/>
              </a:spcBef>
              <a:buFont typeface="Symbol" pitchFamily="18" charset="2"/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5857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395288" y="3141663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r-FR" sz="3200" b="1" dirty="0">
              <a:solidFill>
                <a:schemeClr val="accent1"/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4000" dirty="0" smtClean="0"/>
              <a:t>Les engagements des consommateurs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65425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po Texte">
  <a:themeElements>
    <a:clrScheme name="Fonderi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Diapo Tex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apo Tex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 Tex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 Tex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 Tex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 Tex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 Tex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po Tex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po Tex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po Tex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po Tex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po Tex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po Tex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po Texte 13">
        <a:dk1>
          <a:srgbClr val="000000"/>
        </a:dk1>
        <a:lt1>
          <a:srgbClr val="FFFFFF"/>
        </a:lt1>
        <a:dk2>
          <a:srgbClr val="000000"/>
        </a:dk2>
        <a:lt2>
          <a:srgbClr val="C6C6BC"/>
        </a:lt2>
        <a:accent1>
          <a:srgbClr val="209CD8"/>
        </a:accent1>
        <a:accent2>
          <a:srgbClr val="0065BD"/>
        </a:accent2>
        <a:accent3>
          <a:srgbClr val="FFFFFF"/>
        </a:accent3>
        <a:accent4>
          <a:srgbClr val="000000"/>
        </a:accent4>
        <a:accent5>
          <a:srgbClr val="ABCBE9"/>
        </a:accent5>
        <a:accent6>
          <a:srgbClr val="005BAB"/>
        </a:accent6>
        <a:hlink>
          <a:srgbClr val="C10068"/>
        </a:hlink>
        <a:folHlink>
          <a:srgbClr val="4D24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6192</TotalTime>
  <Words>1251</Words>
  <Application>Microsoft Office PowerPoint</Application>
  <PresentationFormat>Affichage à l'écran (4:3)</PresentationFormat>
  <Paragraphs>174</Paragraphs>
  <Slides>29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6" baseType="lpstr">
      <vt:lpstr>ＭＳ Ｐゴシック</vt:lpstr>
      <vt:lpstr>Arial</vt:lpstr>
      <vt:lpstr>GillSans</vt:lpstr>
      <vt:lpstr>Helvetica</vt:lpstr>
      <vt:lpstr>Symbol</vt:lpstr>
      <vt:lpstr>Wingdings</vt:lpstr>
      <vt:lpstr>Diapo Texte</vt:lpstr>
      <vt:lpstr>UNE AMAP</vt:lpstr>
      <vt:lpstr>Plan</vt:lpstr>
      <vt:lpstr>Définition d’une AMAP</vt:lpstr>
      <vt:lpstr>AMAP: Association pour le Maintien d’une Agriculture Paysanne</vt:lpstr>
      <vt:lpstr>Fonctionnement d’une AMAP</vt:lpstr>
      <vt:lpstr>Mise à disposition de parts de récolte</vt:lpstr>
      <vt:lpstr>Le prix du panier</vt:lpstr>
      <vt:lpstr>Organisation des distributions</vt:lpstr>
      <vt:lpstr>Les engagements des consommateurs</vt:lpstr>
      <vt:lpstr>Responsabilités de l’Amapien</vt:lpstr>
      <vt:lpstr>Les engagements du producteur</vt:lpstr>
      <vt:lpstr>Responsabilités du producteur</vt:lpstr>
      <vt:lpstr>Les avantages pour le producteur</vt:lpstr>
      <vt:lpstr>Avantages pour le producteur</vt:lpstr>
      <vt:lpstr>Les avantages pour les consommateurs</vt:lpstr>
      <vt:lpstr>Avantages pour les consommateurs</vt:lpstr>
      <vt:lpstr>Une démarche militante</vt:lpstr>
      <vt:lpstr>Ecologie, équité sociale et viabilité économique</vt:lpstr>
      <vt:lpstr>L’Amap du Chou-Raver</vt:lpstr>
      <vt:lpstr>Il était une fois… </vt:lpstr>
      <vt:lpstr>Le maraîcher : Boris Canal  </vt:lpstr>
      <vt:lpstr>Des Amapiens </vt:lpstr>
      <vt:lpstr>Un collège solidaire</vt:lpstr>
      <vt:lpstr>Des rencontres </vt:lpstr>
      <vt:lpstr>Présentation PowerPoint</vt:lpstr>
      <vt:lpstr>Présentation PowerPoint</vt:lpstr>
      <vt:lpstr>Des contrats </vt:lpstr>
      <vt:lpstr>Une adhésion </vt:lpstr>
      <vt:lpstr>Des quesTions? </vt:lpstr>
    </vt:vector>
  </TitlesOfParts>
  <Company>MDM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laure.antoine</dc:creator>
  <cp:lastModifiedBy>Sophie Lacombe</cp:lastModifiedBy>
  <cp:revision>223</cp:revision>
  <cp:lastPrinted>2013-10-09T12:18:12Z</cp:lastPrinted>
  <dcterms:created xsi:type="dcterms:W3CDTF">2009-09-23T15:27:18Z</dcterms:created>
  <dcterms:modified xsi:type="dcterms:W3CDTF">2016-11-17T14:11:58Z</dcterms:modified>
</cp:coreProperties>
</file>